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81"/>
  </p:notesMasterIdLst>
  <p:sldIdLst>
    <p:sldId id="256" r:id="rId2"/>
    <p:sldId id="989" r:id="rId3"/>
    <p:sldId id="988" r:id="rId4"/>
    <p:sldId id="987" r:id="rId5"/>
    <p:sldId id="1196" r:id="rId6"/>
    <p:sldId id="1208" r:id="rId7"/>
    <p:sldId id="1304" r:id="rId8"/>
    <p:sldId id="535" r:id="rId9"/>
    <p:sldId id="576" r:id="rId10"/>
    <p:sldId id="575" r:id="rId11"/>
    <p:sldId id="1241" r:id="rId12"/>
    <p:sldId id="1320" r:id="rId13"/>
    <p:sldId id="1204" r:id="rId14"/>
    <p:sldId id="259" r:id="rId15"/>
    <p:sldId id="1240" r:id="rId16"/>
    <p:sldId id="405" r:id="rId17"/>
    <p:sldId id="1239" r:id="rId18"/>
    <p:sldId id="334" r:id="rId19"/>
    <p:sldId id="372" r:id="rId20"/>
    <p:sldId id="431" r:id="rId21"/>
    <p:sldId id="433" r:id="rId22"/>
    <p:sldId id="335" r:id="rId23"/>
    <p:sldId id="1308" r:id="rId24"/>
    <p:sldId id="1324" r:id="rId25"/>
    <p:sldId id="1325" r:id="rId26"/>
    <p:sldId id="336" r:id="rId27"/>
    <p:sldId id="337" r:id="rId28"/>
    <p:sldId id="373" r:id="rId29"/>
    <p:sldId id="357" r:id="rId30"/>
    <p:sldId id="374" r:id="rId31"/>
    <p:sldId id="1306" r:id="rId32"/>
    <p:sldId id="338" r:id="rId33"/>
    <p:sldId id="536" r:id="rId34"/>
    <p:sldId id="551" r:id="rId35"/>
    <p:sldId id="537" r:id="rId36"/>
    <p:sldId id="1326" r:id="rId37"/>
    <p:sldId id="1230" r:id="rId38"/>
    <p:sldId id="1233" r:id="rId39"/>
    <p:sldId id="1234" r:id="rId40"/>
    <p:sldId id="1235" r:id="rId41"/>
    <p:sldId id="1236" r:id="rId42"/>
    <p:sldId id="1237" r:id="rId43"/>
    <p:sldId id="1232" r:id="rId44"/>
    <p:sldId id="1284" r:id="rId45"/>
    <p:sldId id="1285" r:id="rId46"/>
    <p:sldId id="1286" r:id="rId47"/>
    <p:sldId id="1287" r:id="rId48"/>
    <p:sldId id="1288" r:id="rId49"/>
    <p:sldId id="1289" r:id="rId50"/>
    <p:sldId id="1290" r:id="rId51"/>
    <p:sldId id="1291" r:id="rId52"/>
    <p:sldId id="1292" r:id="rId53"/>
    <p:sldId id="1293" r:id="rId54"/>
    <p:sldId id="1294" r:id="rId55"/>
    <p:sldId id="1295" r:id="rId56"/>
    <p:sldId id="1296" r:id="rId57"/>
    <p:sldId id="1297" r:id="rId58"/>
    <p:sldId id="540" r:id="rId59"/>
    <p:sldId id="501" r:id="rId60"/>
    <p:sldId id="1298" r:id="rId61"/>
    <p:sldId id="502" r:id="rId62"/>
    <p:sldId id="1299" r:id="rId63"/>
    <p:sldId id="506" r:id="rId64"/>
    <p:sldId id="507" r:id="rId65"/>
    <p:sldId id="1300" r:id="rId66"/>
    <p:sldId id="1301" r:id="rId67"/>
    <p:sldId id="1302" r:id="rId68"/>
    <p:sldId id="1303" r:id="rId69"/>
    <p:sldId id="541" r:id="rId70"/>
    <p:sldId id="500" r:id="rId71"/>
    <p:sldId id="515" r:id="rId72"/>
    <p:sldId id="516" r:id="rId73"/>
    <p:sldId id="1321" r:id="rId74"/>
    <p:sldId id="1322" r:id="rId75"/>
    <p:sldId id="544" r:id="rId76"/>
    <p:sldId id="1323" r:id="rId77"/>
    <p:sldId id="1314" r:id="rId78"/>
    <p:sldId id="1282" r:id="rId79"/>
    <p:sldId id="366" r:id="rId8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68"/>
    <p:restoredTop sz="86437"/>
  </p:normalViewPr>
  <p:slideViewPr>
    <p:cSldViewPr>
      <p:cViewPr varScale="1">
        <p:scale>
          <a:sx n="62" d="100"/>
          <a:sy n="62" d="100"/>
        </p:scale>
        <p:origin x="720" y="184"/>
      </p:cViewPr>
      <p:guideLst>
        <p:guide orient="horz" pos="2160"/>
        <p:guide pos="2880"/>
      </p:guideLst>
    </p:cSldViewPr>
  </p:slideViewPr>
  <p:outlineViewPr>
    <p:cViewPr>
      <p:scale>
        <a:sx n="33" d="100"/>
        <a:sy n="33" d="100"/>
      </p:scale>
      <p:origin x="0" y="-27712"/>
    </p:cViewPr>
  </p:outlineViewPr>
  <p:notesTextViewPr>
    <p:cViewPr>
      <p:scale>
        <a:sx n="100" d="100"/>
        <a:sy n="100" d="100"/>
      </p:scale>
      <p:origin x="0" y="0"/>
    </p:cViewPr>
  </p:notesTextViewPr>
  <p:sorterViewPr>
    <p:cViewPr varScale="1">
      <p:scale>
        <a:sx n="100" d="100"/>
        <a:sy n="100" d="100"/>
      </p:scale>
      <p:origin x="0" y="124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BC5A893-0350-7146-8234-A3213E1CF9B0}" type="slidenum">
              <a:rPr lang="en-US"/>
              <a:pPr>
                <a:defRPr/>
              </a:pPr>
              <a:t>‹#›</a:t>
            </a:fld>
            <a:endParaRPr lang="en-US"/>
          </a:p>
        </p:txBody>
      </p:sp>
    </p:spTree>
    <p:extLst>
      <p:ext uri="{BB962C8B-B14F-4D97-AF65-F5344CB8AC3E}">
        <p14:creationId xmlns:p14="http://schemas.microsoft.com/office/powerpoint/2010/main" val="304267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58327A-C6BC-9547-9FD1-A18CAC3BF779}" type="slidenum">
              <a:rPr lang="en-US" sz="1200"/>
              <a:pPr/>
              <a:t>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E292C2B-CAA8-DF4B-B9E4-1785FB2A9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1F77BB-A24D-634D-A82C-B3F73AF83BFD}" type="slidenum">
              <a:rPr lang="en-US" altLang="en-US" sz="1200"/>
              <a:pPr/>
              <a:t>27</a:t>
            </a:fld>
            <a:endParaRPr lang="en-US" altLang="en-US" sz="1200"/>
          </a:p>
        </p:txBody>
      </p:sp>
      <p:sp>
        <p:nvSpPr>
          <p:cNvPr id="81923" name="Rectangle 2">
            <a:extLst>
              <a:ext uri="{FF2B5EF4-FFF2-40B4-BE49-F238E27FC236}">
                <a16:creationId xmlns:a16="http://schemas.microsoft.com/office/drawing/2014/main" id="{5619788A-4C3C-6E4B-9A44-507C5F35EB49}"/>
              </a:ext>
            </a:extLst>
          </p:cNvPr>
          <p:cNvSpPr>
            <a:spLocks noGrp="1" noRot="1" noChangeAspect="1" noChangeArrowheads="1" noTextEdit="1"/>
          </p:cNvSpPr>
          <p:nvPr>
            <p:ph type="sldImg"/>
          </p:nvPr>
        </p:nvSpPr>
        <p:spPr>
          <a:solidFill>
            <a:srgbClr val="FFFFFF"/>
          </a:solidFill>
          <a:ln/>
        </p:spPr>
      </p:sp>
      <p:sp>
        <p:nvSpPr>
          <p:cNvPr id="81924" name="Rectangle 3">
            <a:extLst>
              <a:ext uri="{FF2B5EF4-FFF2-40B4-BE49-F238E27FC236}">
                <a16:creationId xmlns:a16="http://schemas.microsoft.com/office/drawing/2014/main" id="{7A65130C-B1B4-744A-B77F-BBD76F3E47E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14260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E48208C1-6BC6-E347-864B-6626D26580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AF9AC3-6A09-C24F-A042-E718074B311E}" type="slidenum">
              <a:rPr lang="en-US" altLang="en-US" sz="1200"/>
              <a:pPr/>
              <a:t>29</a:t>
            </a:fld>
            <a:endParaRPr lang="en-US" altLang="en-US" sz="1200"/>
          </a:p>
        </p:txBody>
      </p:sp>
      <p:sp>
        <p:nvSpPr>
          <p:cNvPr id="82947" name="Rectangle 2">
            <a:extLst>
              <a:ext uri="{FF2B5EF4-FFF2-40B4-BE49-F238E27FC236}">
                <a16:creationId xmlns:a16="http://schemas.microsoft.com/office/drawing/2014/main" id="{21A109CF-0234-C345-9D36-2CC2A3C75A88}"/>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9D89F32-4E81-0E45-B97E-3E8E46432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1914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849C4C5D-E48B-6544-888F-D67F0E9889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3415FD-7C97-D14E-B5DA-9E1461208ECC}" type="slidenum">
              <a:rPr lang="en-US" altLang="en-US" sz="1200" smtClean="0"/>
              <a:pPr/>
              <a:t>31</a:t>
            </a:fld>
            <a:endParaRPr lang="en-US" altLang="en-US" sz="1200"/>
          </a:p>
        </p:txBody>
      </p:sp>
      <p:sp>
        <p:nvSpPr>
          <p:cNvPr id="29698" name="Rectangle 2">
            <a:extLst>
              <a:ext uri="{FF2B5EF4-FFF2-40B4-BE49-F238E27FC236}">
                <a16:creationId xmlns:a16="http://schemas.microsoft.com/office/drawing/2014/main" id="{5368CB31-9B5C-6240-B94A-0388875D77E5}"/>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7092DFC-703C-B748-8D74-53E0403E18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19050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A4748CB-EE1A-D949-A6BB-3CCA6D42244F}" type="slidenum">
              <a:rPr lang="en-US" sz="1200"/>
              <a:pPr/>
              <a:t>32</a:t>
            </a:fld>
            <a:endParaRPr lang="en-US" sz="1200"/>
          </a:p>
        </p:txBody>
      </p:sp>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656207-30B3-1349-801F-E904FF0CD97A}" type="slidenum">
              <a:rPr lang="en-US" sz="1200"/>
              <a:pPr/>
              <a:t>33</a:t>
            </a:fld>
            <a:endParaRPr lang="en-US" sz="1200"/>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BA0026-9FBB-8944-8A1D-822575023306}" type="slidenum">
              <a:rPr lang="en-US" sz="1200"/>
              <a:pPr/>
              <a:t>35</a:t>
            </a:fld>
            <a:endParaRPr lang="en-US" sz="1200"/>
          </a:p>
        </p:txBody>
      </p:sp>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BA0026-9FBB-8944-8A1D-822575023306}" type="slidenum">
              <a:rPr lang="en-US" sz="1200"/>
              <a:pPr/>
              <a:t>44</a:t>
            </a:fld>
            <a:endParaRPr lang="en-US" sz="1200"/>
          </a:p>
        </p:txBody>
      </p:sp>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139690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9DEE65-77AD-4148-A7A5-C8FE7A8509E4}" type="slidenum">
              <a:rPr lang="en-US" sz="1200"/>
              <a:pPr/>
              <a:t>58</a:t>
            </a:fld>
            <a:endParaRPr 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09596F-7E74-7142-928B-3DC636BC7D5A}" type="slidenum">
              <a:rPr lang="en-US" sz="1200"/>
              <a:pPr/>
              <a:t>59</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09596F-7E74-7142-928B-3DC636BC7D5A}" type="slidenum">
              <a:rPr lang="en-US" sz="1200"/>
              <a:pPr/>
              <a:t>60</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264084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4BD5D86-4066-0648-886D-B736D7137B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523E1E-9D46-8241-8F1A-70D7FA2BA809}" type="slidenum">
              <a:rPr lang="en-US" altLang="en-US" sz="1200"/>
              <a:pPr/>
              <a:t>7</a:t>
            </a:fld>
            <a:endParaRPr lang="en-US" altLang="en-US" sz="1200"/>
          </a:p>
        </p:txBody>
      </p:sp>
      <p:sp>
        <p:nvSpPr>
          <p:cNvPr id="74755" name="Rectangle 2">
            <a:extLst>
              <a:ext uri="{FF2B5EF4-FFF2-40B4-BE49-F238E27FC236}">
                <a16:creationId xmlns:a16="http://schemas.microsoft.com/office/drawing/2014/main" id="{622682B4-82BB-5248-B44F-F3D7866C95A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A60F6613-AAE3-A94C-82D8-054ACE322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90720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2C8621-7B6A-DD42-BB87-FAC6213FB948}" type="slidenum">
              <a:rPr lang="en-US" sz="1200"/>
              <a:pPr/>
              <a:t>61</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2C8621-7B6A-DD42-BB87-FAC6213FB948}" type="slidenum">
              <a:rPr lang="en-US" sz="1200"/>
              <a:pPr/>
              <a:t>62</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117776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4C4822-1653-AA4C-91EF-5ECC3CA4387C}" type="slidenum">
              <a:rPr lang="en-US" sz="1200"/>
              <a:pPr/>
              <a:t>63</a:t>
            </a:fld>
            <a:endParaRPr lang="en-US" sz="1200"/>
          </a:p>
        </p:txBody>
      </p:sp>
      <p:sp>
        <p:nvSpPr>
          <p:cNvPr id="91138" name="Rectangle 2"/>
          <p:cNvSpPr>
            <a:spLocks noGrp="1" noRot="1" noChangeAspect="1" noChangeArrowheads="1" noTextEdit="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376583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0B37E1-F94E-4A4F-8D58-A97930BBD0E8}" type="slidenum">
              <a:rPr lang="en-US" sz="1200"/>
              <a:pPr/>
              <a:t>64</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1257485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DF75DA-CC1F-6B46-B6B2-FA5E56BA7009}" type="slidenum">
              <a:rPr lang="en-US" sz="1200"/>
              <a:pPr/>
              <a:t>69</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1648991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1D68B0-852E-EF43-94F6-628A9C846A76}" type="slidenum">
              <a:rPr lang="en-US" sz="1200"/>
              <a:pPr/>
              <a:t>70</a:t>
            </a:fld>
            <a:endParaRPr lang="en-US" sz="1200"/>
          </a:p>
        </p:txBody>
      </p:sp>
      <p:sp>
        <p:nvSpPr>
          <p:cNvPr id="79874" name="Rectangle 2"/>
          <p:cNvSpPr>
            <a:spLocks noGrp="1" noRot="1" noChangeAspect="1"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59CDE6-6388-9A4F-BCEE-68367E053174}" type="slidenum">
              <a:rPr lang="en-US" sz="1200"/>
              <a:pPr/>
              <a:t>71</a:t>
            </a:fld>
            <a:endParaRPr lang="en-US" sz="1200"/>
          </a:p>
        </p:txBody>
      </p:sp>
      <p:sp>
        <p:nvSpPr>
          <p:cNvPr id="104450" name="Rectangle 2"/>
          <p:cNvSpPr>
            <a:spLocks noGrp="1" noRot="1" noChangeAspect="1" noChangeArrowheads="1" noTextEdit="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5E6A6C-D0B1-2C40-BC39-CEBE801373C3}" type="slidenum">
              <a:rPr lang="en-US" sz="1200"/>
              <a:pPr/>
              <a:t>72</a:t>
            </a:fld>
            <a:endParaRPr lang="en-US" sz="1200"/>
          </a:p>
        </p:txBody>
      </p:sp>
      <p:sp>
        <p:nvSpPr>
          <p:cNvPr id="106498" name="Rectangle 2"/>
          <p:cNvSpPr>
            <a:spLocks noGrp="1" noRot="1" noChangeAspect="1" noChangeArrowheads="1" noTextEdit="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C2294F-F5F6-EA49-8844-6E2F5D290858}" type="slidenum">
              <a:rPr lang="en-US" sz="1200"/>
              <a:pPr/>
              <a:t>75</a:t>
            </a:fld>
            <a:endParaRPr lang="en-US" sz="1200"/>
          </a:p>
        </p:txBody>
      </p:sp>
      <p:sp>
        <p:nvSpPr>
          <p:cNvPr id="110594" name="Rectangle 2"/>
          <p:cNvSpPr>
            <a:spLocks noGrp="1" noRot="1" noChangeAspect="1" noChangeArrowheads="1" noTextEdit="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3044452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FC1CFB-D377-BF4C-8A60-74BC6F646C86}" type="slidenum">
              <a:rPr lang="en-US" sz="1200"/>
              <a:pPr/>
              <a:t>76</a:t>
            </a:fld>
            <a:endParaRPr lang="en-US" sz="1200"/>
          </a:p>
        </p:txBody>
      </p:sp>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325235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98166C-91F0-3F4D-8F00-2AF22B073C49}" type="slidenum">
              <a:rPr lang="en-US" sz="1200"/>
              <a:pPr/>
              <a:t>8</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3413151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7E5253-AA22-FE45-85D6-1CB7DA874F4D}" type="slidenum">
              <a:rPr lang="en-US" sz="1200"/>
              <a:pPr/>
              <a:t>79</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849C4C5D-E48B-6544-888F-D67F0E9889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3415FD-7C97-D14E-B5DA-9E1461208ECC}" type="slidenum">
              <a:rPr lang="en-US" altLang="en-US" sz="1200" smtClean="0"/>
              <a:pPr/>
              <a:t>13</a:t>
            </a:fld>
            <a:endParaRPr lang="en-US" altLang="en-US" sz="1200"/>
          </a:p>
        </p:txBody>
      </p:sp>
      <p:sp>
        <p:nvSpPr>
          <p:cNvPr id="29698" name="Rectangle 2">
            <a:extLst>
              <a:ext uri="{FF2B5EF4-FFF2-40B4-BE49-F238E27FC236}">
                <a16:creationId xmlns:a16="http://schemas.microsoft.com/office/drawing/2014/main" id="{5368CB31-9B5C-6240-B94A-0388875D77E5}"/>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7092DFC-703C-B748-8D74-53E0403E18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3220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FBFABE5-74A0-0D4B-9CF6-0ECA7C2B4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7BCB9F-E563-DE4C-A293-8D8D5361DD70}" type="slidenum">
              <a:rPr lang="en-US" altLang="en-US" sz="1200"/>
              <a:pPr/>
              <a:t>14</a:t>
            </a:fld>
            <a:endParaRPr lang="en-US" altLang="en-US" sz="1200"/>
          </a:p>
        </p:txBody>
      </p:sp>
      <p:sp>
        <p:nvSpPr>
          <p:cNvPr id="77827" name="Rectangle 2">
            <a:extLst>
              <a:ext uri="{FF2B5EF4-FFF2-40B4-BE49-F238E27FC236}">
                <a16:creationId xmlns:a16="http://schemas.microsoft.com/office/drawing/2014/main" id="{2C1739A5-3E9D-F748-AC9F-83C3A59C1A25}"/>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48EA4408-FC30-C742-BDC5-F524FD3249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3760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BC5A893-0350-7146-8234-A3213E1CF9B0}" type="slidenum">
              <a:rPr lang="en-US" smtClean="0"/>
              <a:pPr>
                <a:defRPr/>
              </a:pPr>
              <a:t>16</a:t>
            </a:fld>
            <a:endParaRPr lang="en-US"/>
          </a:p>
        </p:txBody>
      </p:sp>
    </p:spTree>
    <p:extLst>
      <p:ext uri="{BB962C8B-B14F-4D97-AF65-F5344CB8AC3E}">
        <p14:creationId xmlns:p14="http://schemas.microsoft.com/office/powerpoint/2010/main" val="325896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6EAE4F4-C294-0744-A1B3-C806B925DC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89BB8A-4ABB-F843-8BC0-3DD843806248}" type="slidenum">
              <a:rPr lang="en-US" altLang="en-US" sz="1200"/>
              <a:pPr/>
              <a:t>18</a:t>
            </a:fld>
            <a:endParaRPr lang="en-US" altLang="en-US" sz="1200"/>
          </a:p>
        </p:txBody>
      </p:sp>
      <p:sp>
        <p:nvSpPr>
          <p:cNvPr id="78851" name="Rectangle 2">
            <a:extLst>
              <a:ext uri="{FF2B5EF4-FFF2-40B4-BE49-F238E27FC236}">
                <a16:creationId xmlns:a16="http://schemas.microsoft.com/office/drawing/2014/main" id="{80538DC2-6047-864C-BA5C-0D53433509C4}"/>
              </a:ext>
            </a:extLst>
          </p:cNvPr>
          <p:cNvSpPr>
            <a:spLocks noGrp="1" noRot="1" noChangeAspect="1" noChangeArrowheads="1" noTextEdit="1"/>
          </p:cNvSpPr>
          <p:nvPr>
            <p:ph type="sldImg"/>
          </p:nvPr>
        </p:nvSpPr>
        <p:spPr>
          <a:solidFill>
            <a:srgbClr val="FFFFFF"/>
          </a:solidFill>
          <a:ln/>
        </p:spPr>
      </p:sp>
      <p:sp>
        <p:nvSpPr>
          <p:cNvPr id="78852" name="Rectangle 3">
            <a:extLst>
              <a:ext uri="{FF2B5EF4-FFF2-40B4-BE49-F238E27FC236}">
                <a16:creationId xmlns:a16="http://schemas.microsoft.com/office/drawing/2014/main" id="{8273557F-ED2B-1849-8959-1DEA1C634BD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78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2CD6E89-802C-B240-A060-554318DDA7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2401E6-0E6E-7D4E-9170-A03FFBF0A14B}" type="slidenum">
              <a:rPr lang="en-US" altLang="en-US" sz="1200"/>
              <a:pPr/>
              <a:t>22</a:t>
            </a:fld>
            <a:endParaRPr lang="en-US" altLang="en-US" sz="1200"/>
          </a:p>
        </p:txBody>
      </p:sp>
      <p:sp>
        <p:nvSpPr>
          <p:cNvPr id="79875" name="Rectangle 2">
            <a:extLst>
              <a:ext uri="{FF2B5EF4-FFF2-40B4-BE49-F238E27FC236}">
                <a16:creationId xmlns:a16="http://schemas.microsoft.com/office/drawing/2014/main" id="{2ED9EB1B-B67C-944D-A5F8-E3770E0D691A}"/>
              </a:ext>
            </a:extLst>
          </p:cNvPr>
          <p:cNvSpPr>
            <a:spLocks noGrp="1" noRot="1" noChangeAspect="1" noChangeArrowheads="1" noTextEdit="1"/>
          </p:cNvSpPr>
          <p:nvPr>
            <p:ph type="sldImg"/>
          </p:nvPr>
        </p:nvSpPr>
        <p:spPr>
          <a:solidFill>
            <a:srgbClr val="FFFFFF"/>
          </a:solidFill>
          <a:ln/>
        </p:spPr>
      </p:sp>
      <p:sp>
        <p:nvSpPr>
          <p:cNvPr id="79876" name="Rectangle 3">
            <a:extLst>
              <a:ext uri="{FF2B5EF4-FFF2-40B4-BE49-F238E27FC236}">
                <a16:creationId xmlns:a16="http://schemas.microsoft.com/office/drawing/2014/main" id="{F509D0E0-63E4-BA48-9BC5-F7E8653AD35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4670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EB350A9-97F4-CA43-A43F-486AFF8543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074145-1495-B34B-91B0-7C72ED71981F}" type="slidenum">
              <a:rPr lang="en-US" altLang="en-US" sz="1200"/>
              <a:pPr/>
              <a:t>26</a:t>
            </a:fld>
            <a:endParaRPr lang="en-US" altLang="en-US" sz="1200"/>
          </a:p>
        </p:txBody>
      </p:sp>
      <p:sp>
        <p:nvSpPr>
          <p:cNvPr id="80899" name="Rectangle 2">
            <a:extLst>
              <a:ext uri="{FF2B5EF4-FFF2-40B4-BE49-F238E27FC236}">
                <a16:creationId xmlns:a16="http://schemas.microsoft.com/office/drawing/2014/main" id="{81979929-C8A0-8D49-AC9C-50711E14F7E4}"/>
              </a:ext>
            </a:extLst>
          </p:cNvPr>
          <p:cNvSpPr>
            <a:spLocks noGrp="1" noRot="1" noChangeAspect="1" noChangeArrowheads="1" noTextEdit="1"/>
          </p:cNvSpPr>
          <p:nvPr>
            <p:ph type="sldImg"/>
          </p:nvPr>
        </p:nvSpPr>
        <p:spPr>
          <a:solidFill>
            <a:srgbClr val="FFFFFF"/>
          </a:solidFill>
          <a:ln/>
        </p:spPr>
      </p:sp>
      <p:sp>
        <p:nvSpPr>
          <p:cNvPr id="80900" name="Rectangle 3">
            <a:extLst>
              <a:ext uri="{FF2B5EF4-FFF2-40B4-BE49-F238E27FC236}">
                <a16:creationId xmlns:a16="http://schemas.microsoft.com/office/drawing/2014/main" id="{16FE5D8C-E24E-A743-8DE6-61FB5BB2FEC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9961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0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1"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effectLst>
                  <a:outerShdw blurRad="38100" dist="38100" dir="2700000" algn="tl">
                    <a:srgbClr val="000000"/>
                  </a:outerShdw>
                </a:effectLst>
              </a:defRPr>
            </a:lvl1pPr>
          </a:lstStyle>
          <a:p>
            <a:pPr>
              <a:defRPr/>
            </a:pPr>
            <a:endParaRPr lang="en-US"/>
          </a:p>
        </p:txBody>
      </p:sp>
      <p:sp>
        <p:nvSpPr>
          <p:cNvPr id="5" name="Rectangle 5"/>
          <p:cNvSpPr>
            <a:spLocks noGrp="1" noChangeArrowheads="1"/>
          </p:cNvSpPr>
          <p:nvPr>
            <p:ph type="ftr" sz="quarter" idx="11"/>
          </p:nvPr>
        </p:nvSpPr>
        <p:spPr/>
        <p:txBody>
          <a:bodyPr/>
          <a:lstStyle>
            <a:lvl1pPr>
              <a:defRPr>
                <a:effectLst>
                  <a:outerShdw blurRad="38100" dist="38100" dir="2700000" algn="tl">
                    <a:srgbClr val="000000"/>
                  </a:outerShdw>
                </a:effectLs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ffectLst>
                  <a:outerShdw blurRad="38100" dist="38100" dir="2700000" algn="tl">
                    <a:srgbClr val="000000"/>
                  </a:outerShdw>
                </a:effectLst>
              </a:defRPr>
            </a:lvl1pPr>
          </a:lstStyle>
          <a:p>
            <a:pPr>
              <a:defRPr/>
            </a:pPr>
            <a:fld id="{664A5064-326F-2C4A-A67B-169A7D435645}" type="slidenum">
              <a:rPr lang="en-US"/>
              <a:pPr>
                <a:defRPr/>
              </a:pPr>
              <a:t>‹#›</a:t>
            </a:fld>
            <a:endParaRPr lang="en-US"/>
          </a:p>
        </p:txBody>
      </p:sp>
    </p:spTree>
    <p:extLst>
      <p:ext uri="{BB962C8B-B14F-4D97-AF65-F5344CB8AC3E}">
        <p14:creationId xmlns:p14="http://schemas.microsoft.com/office/powerpoint/2010/main" val="145264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EDFA6F-4CC7-224E-9EEF-A73AAEF2B910}" type="slidenum">
              <a:rPr lang="en-US"/>
              <a:pPr>
                <a:defRPr/>
              </a:pPr>
              <a:t>‹#›</a:t>
            </a:fld>
            <a:endParaRPr lang="en-US"/>
          </a:p>
        </p:txBody>
      </p:sp>
    </p:spTree>
    <p:extLst>
      <p:ext uri="{BB962C8B-B14F-4D97-AF65-F5344CB8AC3E}">
        <p14:creationId xmlns:p14="http://schemas.microsoft.com/office/powerpoint/2010/main" val="18461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3A47B-7A80-3547-A1D5-6C0D5D4ECBA8}" type="slidenum">
              <a:rPr lang="en-US"/>
              <a:pPr>
                <a:defRPr/>
              </a:pPr>
              <a:t>‹#›</a:t>
            </a:fld>
            <a:endParaRPr lang="en-US"/>
          </a:p>
        </p:txBody>
      </p:sp>
    </p:spTree>
    <p:extLst>
      <p:ext uri="{BB962C8B-B14F-4D97-AF65-F5344CB8AC3E}">
        <p14:creationId xmlns:p14="http://schemas.microsoft.com/office/powerpoint/2010/main" val="138721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728C95-6BB4-A348-86B5-9CC476806264}" type="slidenum">
              <a:rPr lang="en-US"/>
              <a:pPr>
                <a:defRPr/>
              </a:pPr>
              <a:t>‹#›</a:t>
            </a:fld>
            <a:endParaRPr lang="en-US"/>
          </a:p>
        </p:txBody>
      </p:sp>
    </p:spTree>
    <p:extLst>
      <p:ext uri="{BB962C8B-B14F-4D97-AF65-F5344CB8AC3E}">
        <p14:creationId xmlns:p14="http://schemas.microsoft.com/office/powerpoint/2010/main" val="261090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9C1EE-CC0D-B742-9B0B-1B131262DF88}" type="slidenum">
              <a:rPr lang="en-US"/>
              <a:pPr>
                <a:defRPr/>
              </a:pPr>
              <a:t>‹#›</a:t>
            </a:fld>
            <a:endParaRPr lang="en-US"/>
          </a:p>
        </p:txBody>
      </p:sp>
    </p:spTree>
    <p:extLst>
      <p:ext uri="{BB962C8B-B14F-4D97-AF65-F5344CB8AC3E}">
        <p14:creationId xmlns:p14="http://schemas.microsoft.com/office/powerpoint/2010/main" val="146518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1D2A0-9B55-0040-BD94-04B59371175D}" type="slidenum">
              <a:rPr lang="en-US"/>
              <a:pPr>
                <a:defRPr/>
              </a:pPr>
              <a:t>‹#›</a:t>
            </a:fld>
            <a:endParaRPr lang="en-US"/>
          </a:p>
        </p:txBody>
      </p:sp>
    </p:spTree>
    <p:extLst>
      <p:ext uri="{BB962C8B-B14F-4D97-AF65-F5344CB8AC3E}">
        <p14:creationId xmlns:p14="http://schemas.microsoft.com/office/powerpoint/2010/main" val="193745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D524A4-0D78-CA4D-BEA3-58D0DE0BE04C}" type="slidenum">
              <a:rPr lang="en-US"/>
              <a:pPr>
                <a:defRPr/>
              </a:pPr>
              <a:t>‹#›</a:t>
            </a:fld>
            <a:endParaRPr lang="en-US"/>
          </a:p>
        </p:txBody>
      </p:sp>
    </p:spTree>
    <p:extLst>
      <p:ext uri="{BB962C8B-B14F-4D97-AF65-F5344CB8AC3E}">
        <p14:creationId xmlns:p14="http://schemas.microsoft.com/office/powerpoint/2010/main" val="92201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DC7AF6-B7B2-5947-8743-E489ABB71D6B}" type="slidenum">
              <a:rPr lang="en-US"/>
              <a:pPr>
                <a:defRPr/>
              </a:pPr>
              <a:t>‹#›</a:t>
            </a:fld>
            <a:endParaRPr lang="en-US"/>
          </a:p>
        </p:txBody>
      </p:sp>
    </p:spTree>
    <p:extLst>
      <p:ext uri="{BB962C8B-B14F-4D97-AF65-F5344CB8AC3E}">
        <p14:creationId xmlns:p14="http://schemas.microsoft.com/office/powerpoint/2010/main" val="35745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462667-6818-2248-AF4D-1EC35DF941E5}" type="slidenum">
              <a:rPr lang="en-US"/>
              <a:pPr>
                <a:defRPr/>
              </a:pPr>
              <a:t>‹#›</a:t>
            </a:fld>
            <a:endParaRPr lang="en-US"/>
          </a:p>
        </p:txBody>
      </p:sp>
    </p:spTree>
    <p:extLst>
      <p:ext uri="{BB962C8B-B14F-4D97-AF65-F5344CB8AC3E}">
        <p14:creationId xmlns:p14="http://schemas.microsoft.com/office/powerpoint/2010/main" val="237671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A66ED7-000E-0C4C-860C-E1781E3047A7}" type="slidenum">
              <a:rPr lang="en-US"/>
              <a:pPr>
                <a:defRPr/>
              </a:pPr>
              <a:t>‹#›</a:t>
            </a:fld>
            <a:endParaRPr lang="en-US"/>
          </a:p>
        </p:txBody>
      </p:sp>
    </p:spTree>
    <p:extLst>
      <p:ext uri="{BB962C8B-B14F-4D97-AF65-F5344CB8AC3E}">
        <p14:creationId xmlns:p14="http://schemas.microsoft.com/office/powerpoint/2010/main" val="29705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20402B-E001-304A-AD5C-D9ACC07EF956}" type="slidenum">
              <a:rPr lang="en-US"/>
              <a:pPr>
                <a:defRPr/>
              </a:pPr>
              <a:t>‹#›</a:t>
            </a:fld>
            <a:endParaRPr lang="en-US"/>
          </a:p>
        </p:txBody>
      </p:sp>
    </p:spTree>
    <p:extLst>
      <p:ext uri="{BB962C8B-B14F-4D97-AF65-F5344CB8AC3E}">
        <p14:creationId xmlns:p14="http://schemas.microsoft.com/office/powerpoint/2010/main" val="125365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228600"/>
            <a:ext cx="8510588" cy="1325563"/>
          </a:xfrm>
          <a:prstGeom prst="rect">
            <a:avLst/>
          </a:prstGeom>
          <a:noFill/>
          <a:ln>
            <a:noFill/>
          </a:ln>
          <a:effectLst>
            <a:outerShdw dist="25399" dir="2700000" algn="ctr" rotWithShape="0">
              <a:srgbClr val="808080">
                <a:alpha val="75000"/>
              </a:srgbClr>
            </a:outerShdw>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Rot="1" noChangeArrowheads="1"/>
          </p:cNvSpPr>
          <p:nvPr>
            <p:ph type="body" idx="1"/>
          </p:nvPr>
        </p:nvSpPr>
        <p:spPr bwMode="auto">
          <a:xfrm>
            <a:off x="301625" y="1676400"/>
            <a:ext cx="8540750" cy="4422775"/>
          </a:xfrm>
          <a:prstGeom prst="rect">
            <a:avLst/>
          </a:prstGeom>
          <a:noFill/>
          <a:ln>
            <a:noFill/>
          </a:ln>
          <a:effectLst>
            <a:outerShdw dist="12700" dir="2700000" algn="ctr" rotWithShape="0">
              <a:srgbClr val="808080">
                <a:alpha val="75000"/>
              </a:srgbClr>
            </a:outerShdw>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pitchFamily="1" charset="-128"/>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itchFamily="1" charset="-128"/>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2F23EB74-16BE-414A-BC39-7844C449ABB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82"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charset="0"/>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hlink"/>
        </a:buClr>
        <a:buFont typeface="Wingdings" pitchFamily="1"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1"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1"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1"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kit@seminarsonstress.com" TargetMode="External"/><Relationship Id="rId2" Type="http://schemas.openxmlformats.org/officeDocument/2006/relationships/hyperlink" Target="mailto:kit@welchlin.com" TargetMode="External"/><Relationship Id="rId1" Type="http://schemas.openxmlformats.org/officeDocument/2006/relationships/slideLayout" Target="../slideLayouts/slideLayout2.xml"/><Relationship Id="rId5" Type="http://schemas.openxmlformats.org/officeDocument/2006/relationships/hyperlink" Target="http://www.seminarsonstress.com/" TargetMode="External"/><Relationship Id="rId4" Type="http://schemas.openxmlformats.org/officeDocument/2006/relationships/hyperlink" Target="http://www.welchlin.com/"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6" name="Footer Placeholder 5"/>
          <p:cNvSpPr>
            <a:spLocks noGrp="1" noChangeArrowheads="1"/>
          </p:cNvSpPr>
          <p:nvPr>
            <p:ph type="ftr" sz="quarter" idx="11"/>
          </p:nvPr>
        </p:nvSpPr>
        <p:spPr/>
        <p:txBody>
          <a:bodyPr/>
          <a:lstStyle/>
          <a:p>
            <a:pPr>
              <a:defRPr/>
            </a:pPr>
            <a:endParaRPr lang="en-US"/>
          </a:p>
        </p:txBody>
      </p:sp>
      <p:sp>
        <p:nvSpPr>
          <p:cNvPr id="2050" name="Rectangle 2"/>
          <p:cNvSpPr>
            <a:spLocks noGrp="1" noRot="1" noChangeArrowheads="1"/>
          </p:cNvSpPr>
          <p:nvPr>
            <p:ph type="ctrTitle"/>
          </p:nvPr>
        </p:nvSpPr>
        <p:spPr bwMode="white">
          <a:xfrm>
            <a:off x="0" y="457200"/>
            <a:ext cx="9144000" cy="1752600"/>
          </a:xfrm>
        </p:spPr>
        <p:txBody>
          <a:bodyPr/>
          <a:lstStyle/>
          <a:p>
            <a:pPr eaLnBrk="1" hangingPunct="1">
              <a:defRPr/>
            </a:pPr>
            <a:r>
              <a:rPr lang="en-US" sz="3600" b="1" dirty="0">
                <a:solidFill>
                  <a:schemeClr val="tx1"/>
                </a:solidFill>
                <a:latin typeface="Times New Roman"/>
                <a:ea typeface="+mj-ea"/>
                <a:cs typeface="Times New Roman"/>
              </a:rPr>
              <a:t>Florida Association of Chamber Professionals</a:t>
            </a:r>
          </a:p>
        </p:txBody>
      </p:sp>
      <p:sp>
        <p:nvSpPr>
          <p:cNvPr id="14340" name="Rectangle 4"/>
          <p:cNvSpPr>
            <a:spLocks noChangeArrowheads="1"/>
          </p:cNvSpPr>
          <p:nvPr/>
        </p:nvSpPr>
        <p:spPr bwMode="auto">
          <a:xfrm>
            <a:off x="1143000" y="5080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
        <p:nvSpPr>
          <p:cNvPr id="2054" name="Rectangle 6"/>
          <p:cNvSpPr>
            <a:spLocks noGrp="1" noRot="1" noChangeArrowheads="1"/>
          </p:cNvSpPr>
          <p:nvPr>
            <p:ph type="subTitle" idx="1"/>
          </p:nvPr>
        </p:nvSpPr>
        <p:spPr>
          <a:xfrm>
            <a:off x="0" y="1676400"/>
            <a:ext cx="9144000" cy="3962400"/>
          </a:xfrm>
        </p:spPr>
        <p:txBody>
          <a:bodyPr/>
          <a:lstStyle/>
          <a:p>
            <a:pPr eaLnBrk="1" hangingPunct="1">
              <a:defRPr/>
            </a:pPr>
            <a:endParaRPr lang="en-US" sz="1200" i="1" dirty="0">
              <a:latin typeface="Times New Roman" pitchFamily="18" charset="0"/>
              <a:ea typeface="+mn-ea"/>
              <a:cs typeface="Times New Roman" pitchFamily="18" charset="0"/>
            </a:endParaRPr>
          </a:p>
          <a:p>
            <a:pPr eaLnBrk="1" hangingPunct="1">
              <a:defRPr/>
            </a:pPr>
            <a:endParaRPr lang="en-US" sz="2400" i="1" dirty="0">
              <a:latin typeface="Times New Roman" pitchFamily="18" charset="0"/>
              <a:ea typeface="+mn-ea"/>
              <a:cs typeface="Times New Roman" pitchFamily="18" charset="0"/>
            </a:endParaRPr>
          </a:p>
          <a:p>
            <a:pPr eaLnBrk="1" hangingPunct="1">
              <a:defRPr/>
            </a:pPr>
            <a:r>
              <a:rPr lang="en-US" sz="4400" b="1" i="1" dirty="0">
                <a:latin typeface="Times New Roman" pitchFamily="18" charset="0"/>
                <a:ea typeface="+mn-ea"/>
                <a:cs typeface="Times New Roman" pitchFamily="18" charset="0"/>
              </a:rPr>
              <a:t>Creating </a:t>
            </a:r>
            <a:r>
              <a:rPr lang="en-US" sz="4400" b="1" i="1">
                <a:latin typeface="Times New Roman" pitchFamily="18" charset="0"/>
                <a:ea typeface="+mn-ea"/>
                <a:cs typeface="Times New Roman" pitchFamily="18" charset="0"/>
              </a:rPr>
              <a:t>a World-Class</a:t>
            </a:r>
          </a:p>
          <a:p>
            <a:pPr eaLnBrk="1" hangingPunct="1">
              <a:defRPr/>
            </a:pPr>
            <a:r>
              <a:rPr lang="en-US" sz="4400" b="1" i="1">
                <a:latin typeface="Times New Roman" pitchFamily="18" charset="0"/>
                <a:ea typeface="+mn-ea"/>
                <a:cs typeface="Times New Roman" pitchFamily="18" charset="0"/>
              </a:rPr>
              <a:t>Customer </a:t>
            </a:r>
            <a:r>
              <a:rPr lang="en-US" sz="4400" b="1" i="1" dirty="0">
                <a:latin typeface="Times New Roman" pitchFamily="18" charset="0"/>
                <a:ea typeface="+mn-ea"/>
                <a:cs typeface="Times New Roman" pitchFamily="18" charset="0"/>
              </a:rPr>
              <a:t>Service Culture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2473-0956-E64F-BC0A-EBA113758C5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99BE390-FD20-6443-98AE-69FAA0D3F4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180305" y="496094"/>
            <a:ext cx="6478588" cy="5943599"/>
          </a:xfrm>
        </p:spPr>
      </p:pic>
      <p:sp>
        <p:nvSpPr>
          <p:cNvPr id="4" name="Date Placeholder 3">
            <a:extLst>
              <a:ext uri="{FF2B5EF4-FFF2-40B4-BE49-F238E27FC236}">
                <a16:creationId xmlns:a16="http://schemas.microsoft.com/office/drawing/2014/main" id="{ED012434-9B70-CF4C-B697-5CB3AF350A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D92FB2E-AA79-AF42-B820-1D75315DE283}"/>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82038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5AC1-0DE4-C84A-BD02-7A2878A529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82D87B-6A61-A24D-A79C-B3E147DB8884}"/>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Service:</a:t>
            </a:r>
          </a:p>
          <a:p>
            <a:pPr marL="0" indent="0">
              <a:buNone/>
            </a:pPr>
            <a:r>
              <a:rPr lang="en-US" dirty="0">
                <a:latin typeface="Times New Roman" panose="02020603050405020304" pitchFamily="18" charset="0"/>
                <a:cs typeface="Times New Roman" panose="02020603050405020304" pitchFamily="18" charset="0"/>
              </a:rPr>
              <a:t>Greet guests with a pleasant attitude.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Experience:</a:t>
            </a:r>
          </a:p>
          <a:p>
            <a:pPr marL="0" indent="0">
              <a:buNone/>
            </a:pPr>
            <a:r>
              <a:rPr lang="en-US" b="1" i="1" u="sng" dirty="0">
                <a:latin typeface="Times New Roman" panose="02020603050405020304" pitchFamily="18" charset="0"/>
                <a:cs typeface="Times New Roman" panose="02020603050405020304" pitchFamily="18" charset="0"/>
              </a:rPr>
              <a:t>Engage</a:t>
            </a:r>
            <a:r>
              <a:rPr lang="en-US" dirty="0">
                <a:latin typeface="Times New Roman" panose="02020603050405020304" pitchFamily="18" charset="0"/>
                <a:cs typeface="Times New Roman" panose="02020603050405020304" pitchFamily="18" charset="0"/>
              </a:rPr>
              <a:t> each guest personally and make the feel </a:t>
            </a:r>
            <a:r>
              <a:rPr lang="en-US" b="1" i="1" u="sng" dirty="0">
                <a:latin typeface="Times New Roman" panose="02020603050405020304" pitchFamily="18" charset="0"/>
                <a:cs typeface="Times New Roman" panose="02020603050405020304" pitchFamily="18" charset="0"/>
              </a:rPr>
              <a:t>appreciated</a:t>
            </a:r>
            <a:r>
              <a:rPr lang="en-US" dirty="0">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1A859005-5809-3442-9E71-EDE07C4E9D0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6EF6633-155F-7945-8081-9E08C8EE8170}"/>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8665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B60B-E37E-2A4F-9249-3E728C1C8D14}"/>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6C73024D-3DCC-2840-9BDD-7DEA3A65BF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798041" y="658217"/>
            <a:ext cx="5641975" cy="5239941"/>
          </a:xfrm>
        </p:spPr>
      </p:pic>
      <p:sp>
        <p:nvSpPr>
          <p:cNvPr id="4" name="Date Placeholder 3">
            <a:extLst>
              <a:ext uri="{FF2B5EF4-FFF2-40B4-BE49-F238E27FC236}">
                <a16:creationId xmlns:a16="http://schemas.microsoft.com/office/drawing/2014/main" id="{B41AC0B3-DD1B-8140-B7DE-3FED56CCB5B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5651B67-1B37-FA43-B478-FDEF2270E04E}"/>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02741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3">
            <a:extLst>
              <a:ext uri="{FF2B5EF4-FFF2-40B4-BE49-F238E27FC236}">
                <a16:creationId xmlns:a16="http://schemas.microsoft.com/office/drawing/2014/main" id="{93E63E84-6480-7548-B1FD-70330104C032}"/>
              </a:ext>
            </a:extLst>
          </p:cNvPr>
          <p:cNvSpPr>
            <a:spLocks noGrp="1"/>
          </p:cNvSpPr>
          <p:nvPr>
            <p:ph type="dt" sz="quarter" idx="10"/>
          </p:nvPr>
        </p:nvSpPr>
        <p:spPr/>
        <p:txBody>
          <a:bodyPr/>
          <a:lstStyle>
            <a:lvl1pPr>
              <a:spcBef>
                <a:spcPct val="20000"/>
              </a:spcBef>
              <a:buClr>
                <a:schemeClr val="hlink"/>
              </a:buClr>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lr>
                <a:schemeClr val="hlink"/>
              </a:buClr>
              <a:buFont typeface="Wingdings" pitchFamily="2" charset="2"/>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endParaRPr lang="en-US" altLang="en-US" sz="1050"/>
          </a:p>
        </p:txBody>
      </p:sp>
      <p:sp>
        <p:nvSpPr>
          <p:cNvPr id="20482" name="Footer Placeholder 4">
            <a:extLst>
              <a:ext uri="{FF2B5EF4-FFF2-40B4-BE49-F238E27FC236}">
                <a16:creationId xmlns:a16="http://schemas.microsoft.com/office/drawing/2014/main" id="{1ECEF255-AE7E-1B4A-B773-6BAE9CFB629C}"/>
              </a:ext>
            </a:extLst>
          </p:cNvPr>
          <p:cNvSpPr>
            <a:spLocks noGrp="1"/>
          </p:cNvSpPr>
          <p:nvPr>
            <p:ph type="ftr" sz="quarter" idx="11"/>
          </p:nvPr>
        </p:nvSpPr>
        <p:spPr/>
        <p:txBody>
          <a:bodyPr/>
          <a:lstStyle>
            <a:lvl1pPr>
              <a:spcBef>
                <a:spcPct val="20000"/>
              </a:spcBef>
              <a:buClr>
                <a:schemeClr val="hlink"/>
              </a:buClr>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lr>
                <a:schemeClr val="hlink"/>
              </a:buClr>
              <a:buFont typeface="Wingdings" pitchFamily="2" charset="2"/>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endParaRPr lang="en-US" altLang="en-US" sz="1050"/>
          </a:p>
        </p:txBody>
      </p:sp>
      <p:sp>
        <p:nvSpPr>
          <p:cNvPr id="1026" name="Rectangle 2">
            <a:extLst>
              <a:ext uri="{FF2B5EF4-FFF2-40B4-BE49-F238E27FC236}">
                <a16:creationId xmlns:a16="http://schemas.microsoft.com/office/drawing/2014/main" id="{7108D06F-6E48-404B-B543-873595356C1D}"/>
              </a:ext>
            </a:extLst>
          </p:cNvPr>
          <p:cNvSpPr>
            <a:spLocks noGrp="1" noRot="1" noChangeArrowheads="1"/>
          </p:cNvSpPr>
          <p:nvPr>
            <p:ph type="title"/>
          </p:nvPr>
        </p:nvSpPr>
        <p:spPr>
          <a:xfrm>
            <a:off x="762000" y="533400"/>
            <a:ext cx="7620000" cy="1331913"/>
          </a:xfrm>
        </p:spPr>
        <p:txBody>
          <a:bodyPr/>
          <a:lstStyle/>
          <a:p>
            <a:pPr eaLnBrk="1" hangingPunct="1">
              <a:defRPr/>
            </a:pPr>
            <a:br>
              <a:rPr lang="en-US" b="1" dirty="0">
                <a:latin typeface="Times New Roman" pitchFamily="1" charset="0"/>
                <a:ea typeface="+mj-ea"/>
                <a:cs typeface="+mj-cs"/>
              </a:rPr>
            </a:br>
            <a:r>
              <a:rPr lang="en-US" b="1" dirty="0">
                <a:solidFill>
                  <a:schemeClr val="tx1"/>
                </a:solidFill>
                <a:latin typeface="Times New Roman" pitchFamily="1" charset="0"/>
                <a:ea typeface="+mj-ea"/>
                <a:cs typeface="+mj-cs"/>
              </a:rPr>
              <a:t>The Customer Service Model</a:t>
            </a:r>
          </a:p>
        </p:txBody>
      </p:sp>
      <p:sp>
        <p:nvSpPr>
          <p:cNvPr id="1027" name="Rectangle 3">
            <a:extLst>
              <a:ext uri="{FF2B5EF4-FFF2-40B4-BE49-F238E27FC236}">
                <a16:creationId xmlns:a16="http://schemas.microsoft.com/office/drawing/2014/main" id="{8CD48222-5061-1B4A-B21C-5FB963915ED9}"/>
              </a:ext>
            </a:extLst>
          </p:cNvPr>
          <p:cNvSpPr>
            <a:spLocks noGrp="1" noRot="1" noChangeArrowheads="1"/>
          </p:cNvSpPr>
          <p:nvPr>
            <p:ph type="body" idx="1"/>
          </p:nvPr>
        </p:nvSpPr>
        <p:spPr>
          <a:xfrm>
            <a:off x="533400" y="304800"/>
            <a:ext cx="8001000" cy="5486400"/>
          </a:xfrm>
          <a:ln>
            <a:solidFill>
              <a:schemeClr val="tx1"/>
            </a:solidFill>
          </a:ln>
        </p:spPr>
        <p:txBody>
          <a:bodyPr/>
          <a:lstStyle/>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r>
              <a:rPr lang="en-US" dirty="0">
                <a:latin typeface="Times New Roman" pitchFamily="1" charset="0"/>
                <a:ea typeface="+mn-ea"/>
                <a:cs typeface="+mn-cs"/>
              </a:rPr>
              <a:t>Message</a:t>
            </a:r>
          </a:p>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r>
              <a:rPr lang="en-US" sz="2000" dirty="0">
                <a:latin typeface="Times New Roman" pitchFamily="1" charset="0"/>
                <a:ea typeface="+mn-ea"/>
                <a:cs typeface="+mn-cs"/>
              </a:rPr>
              <a:t>Self			             Other </a:t>
            </a:r>
          </a:p>
          <a:p>
            <a:pPr algn="ctr" eaLnBrk="1" hangingPunct="1">
              <a:buFont typeface="Wingdings" pitchFamily="1" charset="2"/>
              <a:buNone/>
              <a:defRPr/>
            </a:pPr>
            <a:r>
              <a:rPr lang="en-US" sz="2000" dirty="0">
                <a:latin typeface="Times New Roman" pitchFamily="1" charset="0"/>
                <a:ea typeface="+mn-ea"/>
                <a:cs typeface="+mn-cs"/>
              </a:rPr>
              <a:t>				             Party</a:t>
            </a:r>
          </a:p>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r>
              <a:rPr lang="en-US" dirty="0">
                <a:latin typeface="Times New Roman" pitchFamily="1" charset="0"/>
                <a:ea typeface="+mn-ea"/>
                <a:cs typeface="+mn-cs"/>
              </a:rPr>
              <a:t>Feedback</a:t>
            </a:r>
          </a:p>
        </p:txBody>
      </p:sp>
      <p:sp>
        <p:nvSpPr>
          <p:cNvPr id="2" name="Donut 1">
            <a:extLst>
              <a:ext uri="{FF2B5EF4-FFF2-40B4-BE49-F238E27FC236}">
                <a16:creationId xmlns:a16="http://schemas.microsoft.com/office/drawing/2014/main" id="{08379EEB-F995-F946-9B1A-980186EF28A2}"/>
              </a:ext>
            </a:extLst>
          </p:cNvPr>
          <p:cNvSpPr/>
          <p:nvPr/>
        </p:nvSpPr>
        <p:spPr bwMode="auto">
          <a:xfrm>
            <a:off x="1771650" y="2571750"/>
            <a:ext cx="2057400" cy="192405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ea typeface="ＭＳ Ｐゴシック" pitchFamily="1" charset="-128"/>
            </a:endParaRPr>
          </a:p>
        </p:txBody>
      </p:sp>
      <p:sp>
        <p:nvSpPr>
          <p:cNvPr id="7" name="Donut 6">
            <a:extLst>
              <a:ext uri="{FF2B5EF4-FFF2-40B4-BE49-F238E27FC236}">
                <a16:creationId xmlns:a16="http://schemas.microsoft.com/office/drawing/2014/main" id="{2CD7BFA6-336A-9141-A957-0794A2D11C6B}"/>
              </a:ext>
            </a:extLst>
          </p:cNvPr>
          <p:cNvSpPr/>
          <p:nvPr/>
        </p:nvSpPr>
        <p:spPr bwMode="auto">
          <a:xfrm>
            <a:off x="5257800" y="2598738"/>
            <a:ext cx="2057400" cy="1897062"/>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ea typeface="ＭＳ Ｐゴシック" pitchFamily="1" charset="-128"/>
            </a:endParaRPr>
          </a:p>
        </p:txBody>
      </p:sp>
      <p:sp>
        <p:nvSpPr>
          <p:cNvPr id="28679" name="Right Arrow 9">
            <a:extLst>
              <a:ext uri="{FF2B5EF4-FFF2-40B4-BE49-F238E27FC236}">
                <a16:creationId xmlns:a16="http://schemas.microsoft.com/office/drawing/2014/main" id="{74CC0B88-DE27-864A-87B7-0D34BBA901E2}"/>
              </a:ext>
            </a:extLst>
          </p:cNvPr>
          <p:cNvSpPr>
            <a:spLocks noChangeArrowheads="1"/>
          </p:cNvSpPr>
          <p:nvPr/>
        </p:nvSpPr>
        <p:spPr bwMode="auto">
          <a:xfrm>
            <a:off x="3486150" y="2800350"/>
            <a:ext cx="2171700" cy="477838"/>
          </a:xfrm>
          <a:prstGeom prst="rightArrow">
            <a:avLst>
              <a:gd name="adj1" fmla="val 50000"/>
              <a:gd name="adj2" fmla="val 49951"/>
            </a:avLst>
          </a:prstGeom>
          <a:solidFill>
            <a:schemeClr val="accent1"/>
          </a:solidFill>
          <a:ln w="9525" algn="ctr">
            <a:solidFill>
              <a:schemeClr val="tx1"/>
            </a:solidFill>
            <a:round/>
            <a:headEnd/>
            <a:tailEnd/>
          </a:ln>
        </p:spPr>
        <p:txBody>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8680" name="Left Arrow 10">
            <a:extLst>
              <a:ext uri="{FF2B5EF4-FFF2-40B4-BE49-F238E27FC236}">
                <a16:creationId xmlns:a16="http://schemas.microsoft.com/office/drawing/2014/main" id="{5FB6F67A-4803-E34D-8FDA-6851D713AEED}"/>
              </a:ext>
            </a:extLst>
          </p:cNvPr>
          <p:cNvSpPr>
            <a:spLocks noChangeArrowheads="1"/>
          </p:cNvSpPr>
          <p:nvPr/>
        </p:nvSpPr>
        <p:spPr bwMode="auto">
          <a:xfrm>
            <a:off x="3478213" y="3451225"/>
            <a:ext cx="2171700" cy="401638"/>
          </a:xfrm>
          <a:prstGeom prst="leftArrow">
            <a:avLst>
              <a:gd name="adj1" fmla="val 50000"/>
              <a:gd name="adj2" fmla="val 49941"/>
            </a:avLst>
          </a:prstGeom>
          <a:solidFill>
            <a:schemeClr val="accent1"/>
          </a:solidFill>
          <a:ln w="9525" algn="ctr">
            <a:solidFill>
              <a:schemeClr val="tx1"/>
            </a:solidFill>
            <a:round/>
            <a:headEnd/>
            <a:tailEnd/>
          </a:ln>
        </p:spPr>
        <p:txBody>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Tree>
    <p:extLst>
      <p:ext uri="{BB962C8B-B14F-4D97-AF65-F5344CB8AC3E}">
        <p14:creationId xmlns:p14="http://schemas.microsoft.com/office/powerpoint/2010/main" val="36927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6930FF-5918-D94C-8484-FC464C73B5C5}"/>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2E870E68-A97F-E04C-82D9-36F857EB6B54}"/>
              </a:ext>
            </a:extLst>
          </p:cNvPr>
          <p:cNvSpPr>
            <a:spLocks noGrp="1"/>
          </p:cNvSpPr>
          <p:nvPr>
            <p:ph type="ftr" sz="quarter" idx="11"/>
          </p:nvPr>
        </p:nvSpPr>
        <p:spPr/>
        <p:txBody>
          <a:bodyPr/>
          <a:lstStyle/>
          <a:p>
            <a:pPr>
              <a:defRPr/>
            </a:pPr>
            <a:endParaRPr lang="en-US"/>
          </a:p>
        </p:txBody>
      </p:sp>
      <p:sp>
        <p:nvSpPr>
          <p:cNvPr id="16386" name="Rectangle 2">
            <a:extLst>
              <a:ext uri="{FF2B5EF4-FFF2-40B4-BE49-F238E27FC236}">
                <a16:creationId xmlns:a16="http://schemas.microsoft.com/office/drawing/2014/main" id="{CCAC23DB-9E29-7E41-9262-4CF0B0741C41}"/>
              </a:ext>
            </a:extLst>
          </p:cNvPr>
          <p:cNvSpPr>
            <a:spLocks noGrp="1" noRot="1" noChangeArrowheads="1"/>
          </p:cNvSpPr>
          <p:nvPr>
            <p:ph type="title"/>
          </p:nvPr>
        </p:nvSpPr>
        <p:spPr/>
        <p:txBody>
          <a:bodyPr/>
          <a:lstStyle/>
          <a:p>
            <a:pPr eaLnBrk="1" hangingPunct="1">
              <a:defRPr/>
            </a:pPr>
            <a:r>
              <a:rPr lang="en-US" sz="4300" b="1" dirty="0">
                <a:solidFill>
                  <a:schemeClr val="tx1"/>
                </a:solidFill>
                <a:latin typeface="Times New Roman" pitchFamily="1" charset="0"/>
                <a:ea typeface="ヒラギノ角ゴ ProN W3" pitchFamily="1" charset="-128"/>
              </a:rPr>
              <a:t>The Five Laws of Customer Service</a:t>
            </a:r>
            <a:endParaRPr lang="en-US" b="1" dirty="0">
              <a:solidFill>
                <a:schemeClr val="tx1"/>
              </a:solidFill>
              <a:latin typeface="Times New Roman" pitchFamily="1" charset="0"/>
              <a:ea typeface="ヒラギノ角ゴ ProN W3" pitchFamily="1" charset="-128"/>
            </a:endParaRPr>
          </a:p>
        </p:txBody>
      </p:sp>
      <p:sp>
        <p:nvSpPr>
          <p:cNvPr id="16387" name="Rectangle 3">
            <a:extLst>
              <a:ext uri="{FF2B5EF4-FFF2-40B4-BE49-F238E27FC236}">
                <a16:creationId xmlns:a16="http://schemas.microsoft.com/office/drawing/2014/main" id="{3A1AC16C-78FF-0348-9C64-DE7411708C1E}"/>
              </a:ext>
            </a:extLst>
          </p:cNvPr>
          <p:cNvSpPr>
            <a:spLocks noGrp="1" noRot="1" noChangeArrowheads="1"/>
          </p:cNvSpPr>
          <p:nvPr>
            <p:ph type="body" idx="1"/>
          </p:nvPr>
        </p:nvSpPr>
        <p:spPr/>
        <p:txBody>
          <a:bodyPr/>
          <a:lstStyle/>
          <a:p>
            <a:pPr eaLnBrk="1" hangingPunct="1">
              <a:lnSpc>
                <a:spcPct val="90000"/>
              </a:lnSpc>
              <a:buFont typeface="Wingdings" pitchFamily="1" charset="2"/>
              <a:buNone/>
              <a:defRPr/>
            </a:pPr>
            <a:r>
              <a:rPr lang="en-US" sz="2800" b="1" dirty="0">
                <a:latin typeface="Times New Roman" pitchFamily="1" charset="0"/>
              </a:rPr>
              <a:t>Law #1:  Customer Service is a Process</a:t>
            </a:r>
          </a:p>
          <a:p>
            <a:pPr eaLnBrk="1" hangingPunct="1">
              <a:lnSpc>
                <a:spcPct val="90000"/>
              </a:lnSpc>
              <a:buFont typeface="Wingdings" pitchFamily="1" charset="2"/>
              <a:buNone/>
              <a:defRPr/>
            </a:pPr>
            <a:r>
              <a:rPr lang="en-US" sz="2800" b="1" dirty="0">
                <a:latin typeface="Times New Roman" pitchFamily="1" charset="0"/>
              </a:rPr>
              <a:t>		Consistently:</a:t>
            </a:r>
          </a:p>
          <a:p>
            <a:pPr eaLnBrk="1" hangingPunct="1">
              <a:lnSpc>
                <a:spcPct val="90000"/>
              </a:lnSpc>
              <a:buFont typeface="Wingdings" pitchFamily="1" charset="2"/>
              <a:buNone/>
              <a:defRPr/>
            </a:pPr>
            <a:r>
              <a:rPr lang="en-US" sz="2800" b="1" dirty="0">
                <a:latin typeface="Times New Roman" pitchFamily="1" charset="0"/>
              </a:rPr>
              <a:t>			Appear Warm &amp; Friendly</a:t>
            </a:r>
          </a:p>
          <a:p>
            <a:pPr eaLnBrk="1" hangingPunct="1">
              <a:lnSpc>
                <a:spcPct val="90000"/>
              </a:lnSpc>
              <a:buFont typeface="Wingdings" pitchFamily="1" charset="2"/>
              <a:buNone/>
              <a:defRPr/>
            </a:pPr>
            <a:r>
              <a:rPr lang="en-US" sz="2800" b="1" dirty="0">
                <a:latin typeface="Times New Roman" pitchFamily="1" charset="0"/>
              </a:rPr>
              <a:t>			Express Intentions and Motives</a:t>
            </a:r>
          </a:p>
          <a:p>
            <a:pPr eaLnBrk="1" hangingPunct="1">
              <a:lnSpc>
                <a:spcPct val="90000"/>
              </a:lnSpc>
              <a:buFont typeface="Wingdings" pitchFamily="1" charset="2"/>
              <a:buNone/>
              <a:defRPr/>
            </a:pPr>
            <a:r>
              <a:rPr lang="en-US" sz="2800" b="1" dirty="0">
                <a:latin typeface="Times New Roman" pitchFamily="1" charset="0"/>
              </a:rPr>
              <a:t>			Demonstrate Trustworthiness</a:t>
            </a:r>
          </a:p>
          <a:p>
            <a:pPr eaLnBrk="1" hangingPunct="1">
              <a:lnSpc>
                <a:spcPct val="90000"/>
              </a:lnSpc>
              <a:buFont typeface="Wingdings" pitchFamily="1" charset="2"/>
              <a:buNone/>
              <a:defRPr/>
            </a:pPr>
            <a:r>
              <a:rPr lang="en-US" sz="2800" b="1" dirty="0">
                <a:latin typeface="Times New Roman" pitchFamily="1" charset="0"/>
              </a:rPr>
              <a:t>			Be an Information Source</a:t>
            </a:r>
          </a:p>
          <a:p>
            <a:pPr eaLnBrk="1" hangingPunct="1">
              <a:lnSpc>
                <a:spcPct val="90000"/>
              </a:lnSpc>
              <a:buFont typeface="Wingdings" pitchFamily="1" charset="2"/>
              <a:buNone/>
              <a:defRPr/>
            </a:pPr>
            <a:r>
              <a:rPr lang="en-US" sz="2800" b="1" dirty="0">
                <a:latin typeface="Times New Roman" pitchFamily="1" charset="0"/>
              </a:rPr>
              <a:t>			Develop Relevant Expertise</a:t>
            </a:r>
          </a:p>
          <a:p>
            <a:pPr eaLnBrk="1" hangingPunct="1">
              <a:lnSpc>
                <a:spcPct val="90000"/>
              </a:lnSpc>
              <a:buFont typeface="Wingdings" pitchFamily="1" charset="2"/>
              <a:buNone/>
              <a:defRPr/>
            </a:pPr>
            <a:r>
              <a:rPr lang="en-US" sz="2800" b="1" dirty="0">
                <a:latin typeface="Times New Roman" pitchFamily="1" charset="0"/>
              </a:rPr>
              <a:t>			Project Dynamism</a:t>
            </a:r>
          </a:p>
          <a:p>
            <a:pPr eaLnBrk="1" hangingPunct="1">
              <a:lnSpc>
                <a:spcPct val="90000"/>
              </a:lnSpc>
              <a:buFont typeface="Wingdings" pitchFamily="1" charset="2"/>
              <a:buNone/>
              <a:defRPr/>
            </a:pPr>
            <a:endParaRPr lang="en-US" sz="2800" b="1" dirty="0">
              <a:latin typeface="Times New Roman" pitchFamily="1" charset="0"/>
            </a:endParaRPr>
          </a:p>
        </p:txBody>
      </p:sp>
    </p:spTree>
    <p:extLst>
      <p:ext uri="{BB962C8B-B14F-4D97-AF65-F5344CB8AC3E}">
        <p14:creationId xmlns:p14="http://schemas.microsoft.com/office/powerpoint/2010/main" val="266341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1AD8-DFB6-7746-82F4-9B241427D99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CBAED98-23F9-9D49-B6CB-E8536D437392}"/>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Service:  </a:t>
            </a:r>
          </a:p>
          <a:p>
            <a:pPr marL="0" indent="0">
              <a:buNone/>
            </a:pPr>
            <a:r>
              <a:rPr lang="en-US" dirty="0">
                <a:latin typeface="Times New Roman" panose="02020603050405020304" pitchFamily="18" charset="0"/>
                <a:cs typeface="Times New Roman" panose="02020603050405020304" pitchFamily="18" charset="0"/>
              </a:rPr>
              <a:t>Show you are professional at what you do.</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Experience:</a:t>
            </a:r>
          </a:p>
          <a:p>
            <a:pPr marL="0" indent="0">
              <a:buNone/>
            </a:pPr>
            <a:r>
              <a:rPr lang="en-US" dirty="0">
                <a:latin typeface="Times New Roman" panose="02020603050405020304" pitchFamily="18" charset="0"/>
                <a:cs typeface="Times New Roman" panose="02020603050405020304" pitchFamily="18" charset="0"/>
              </a:rPr>
              <a:t>Show you are professional and </a:t>
            </a:r>
            <a:r>
              <a:rPr lang="en-US" b="1" i="1" u="sng" dirty="0">
                <a:latin typeface="Times New Roman" panose="02020603050405020304" pitchFamily="18" charset="0"/>
                <a:cs typeface="Times New Roman" panose="02020603050405020304" pitchFamily="18" charset="0"/>
              </a:rPr>
              <a:t>LOVE</a:t>
            </a:r>
            <a:r>
              <a:rPr lang="en-US" dirty="0">
                <a:latin typeface="Times New Roman" panose="02020603050405020304" pitchFamily="18" charset="0"/>
                <a:cs typeface="Times New Roman" panose="02020603050405020304" pitchFamily="18" charset="0"/>
              </a:rPr>
              <a:t> what you do.</a:t>
            </a:r>
          </a:p>
        </p:txBody>
      </p:sp>
      <p:sp>
        <p:nvSpPr>
          <p:cNvPr id="4" name="Date Placeholder 3">
            <a:extLst>
              <a:ext uri="{FF2B5EF4-FFF2-40B4-BE49-F238E27FC236}">
                <a16:creationId xmlns:a16="http://schemas.microsoft.com/office/drawing/2014/main" id="{725CE56C-9643-044A-B86D-45D74F73962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98156BF-AF1A-D64F-BFEB-C909B627B77B}"/>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14903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chemeClr val="tx1"/>
                </a:solidFill>
                <a:latin typeface="Times New Roman"/>
                <a:ea typeface="+mj-ea"/>
                <a:cs typeface="Times New Roman"/>
              </a:rPr>
              <a:t>Contrasting Perceptions</a:t>
            </a:r>
            <a:endParaRPr lang="en-US" dirty="0">
              <a:latin typeface="Times New Roman"/>
              <a:ea typeface="+mj-ea"/>
              <a:cs typeface="Times New Roman"/>
            </a:endParaRPr>
          </a:p>
        </p:txBody>
      </p:sp>
      <p:sp>
        <p:nvSpPr>
          <p:cNvPr id="34818" name="Content Placeholder 2"/>
          <p:cNvSpPr>
            <a:spLocks noGrp="1"/>
          </p:cNvSpPr>
          <p:nvPr>
            <p:ph idx="1"/>
          </p:nvPr>
        </p:nvSpPr>
        <p:spPr>
          <a:xfrm>
            <a:off x="304800" y="1219200"/>
            <a:ext cx="8534400" cy="4879975"/>
          </a:xfrm>
        </p:spPr>
        <p:txBody>
          <a:bodyPr/>
          <a:lstStyle/>
          <a:p>
            <a:pPr marL="0" indent="0">
              <a:buFont typeface="Wingdings" charset="0"/>
              <a:buNone/>
            </a:pPr>
            <a:endParaRPr lang="en-US" dirty="0">
              <a:latin typeface="Times New Roman" charset="0"/>
              <a:cs typeface="Times New Roman" charset="0"/>
            </a:endParaRPr>
          </a:p>
          <a:p>
            <a:pPr marL="0" indent="0">
              <a:buFont typeface="Wingdings" charset="0"/>
              <a:buNone/>
            </a:pPr>
            <a:r>
              <a:rPr lang="en-US" dirty="0">
                <a:latin typeface="Times New Roman" charset="0"/>
                <a:cs typeface="Times New Roman" charset="0"/>
              </a:rPr>
              <a:t>Tenant’s Perceptions</a:t>
            </a:r>
          </a:p>
          <a:p>
            <a:pPr marL="0" indent="0">
              <a:buFont typeface="Wingdings" charset="0"/>
              <a:buNone/>
            </a:pPr>
            <a:r>
              <a:rPr lang="en-US" dirty="0">
                <a:latin typeface="Times New Roman" charset="0"/>
                <a:cs typeface="Times New Roman" charset="0"/>
              </a:rPr>
              <a:t>	I always pay rent when she asks for it.</a:t>
            </a:r>
          </a:p>
          <a:p>
            <a:pPr marL="0" indent="0">
              <a:buFont typeface="Wingdings" charset="0"/>
              <a:buNone/>
            </a:pPr>
            <a:endParaRPr lang="en-US" dirty="0">
              <a:latin typeface="Times New Roman" charset="0"/>
              <a:cs typeface="Times New Roman" charset="0"/>
            </a:endParaRPr>
          </a:p>
          <a:p>
            <a:pPr marL="0" indent="0">
              <a:buFont typeface="Wingdings" charset="0"/>
              <a:buNone/>
            </a:pPr>
            <a:r>
              <a:rPr lang="en-US" dirty="0">
                <a:latin typeface="Times New Roman" charset="0"/>
                <a:cs typeface="Times New Roman" charset="0"/>
              </a:rPr>
              <a:t>Landlady’s Perceptions</a:t>
            </a:r>
          </a:p>
          <a:p>
            <a:pPr marL="0" indent="0">
              <a:buFont typeface="Wingdings" charset="0"/>
              <a:buNone/>
            </a:pPr>
            <a:r>
              <a:rPr lang="en-US" dirty="0">
                <a:latin typeface="Times New Roman" charset="0"/>
                <a:cs typeface="Times New Roman" charset="0"/>
              </a:rPr>
              <a:t>	He never pays rent until I ask for it.</a:t>
            </a: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68271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7556-4006-8542-9063-8AD941590CF4}"/>
              </a:ext>
            </a:extLst>
          </p:cNvPr>
          <p:cNvSpPr>
            <a:spLocks noGrp="1"/>
          </p:cNvSpPr>
          <p:nvPr>
            <p:ph type="title"/>
          </p:nvPr>
        </p:nvSpPr>
        <p:spPr/>
        <p:txBody>
          <a:bodyPr/>
          <a:lstStyle/>
          <a:p>
            <a:r>
              <a:rPr lang="en-US" sz="3600" b="1" dirty="0">
                <a:solidFill>
                  <a:schemeClr val="tx1"/>
                </a:solidFill>
                <a:latin typeface="Times New Roman" panose="02020603050405020304" pitchFamily="18" charset="0"/>
                <a:cs typeface="Times New Roman" panose="02020603050405020304" pitchFamily="18" charset="0"/>
              </a:rPr>
              <a:t>That’s a Transaction, Not an Experience</a:t>
            </a:r>
          </a:p>
        </p:txBody>
      </p:sp>
      <p:sp>
        <p:nvSpPr>
          <p:cNvPr id="3" name="Content Placeholder 2">
            <a:extLst>
              <a:ext uri="{FF2B5EF4-FFF2-40B4-BE49-F238E27FC236}">
                <a16:creationId xmlns:a16="http://schemas.microsoft.com/office/drawing/2014/main" id="{DD04A9D6-D14E-AA43-973F-A9D9018ADDE6}"/>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Service:  </a:t>
            </a:r>
          </a:p>
          <a:p>
            <a:pPr marL="0" indent="0">
              <a:buNone/>
            </a:pPr>
            <a:r>
              <a:rPr lang="en-US" dirty="0">
                <a:latin typeface="Times New Roman" panose="02020603050405020304" pitchFamily="18" charset="0"/>
                <a:cs typeface="Times New Roman" panose="02020603050405020304" pitchFamily="18" charset="0"/>
              </a:rPr>
              <a:t>Handle transactions professionally.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Experience:  </a:t>
            </a:r>
          </a:p>
          <a:p>
            <a:pPr marL="0" indent="0">
              <a:buNone/>
            </a:pPr>
            <a:r>
              <a:rPr lang="en-US" dirty="0">
                <a:latin typeface="Times New Roman" panose="02020603050405020304" pitchFamily="18" charset="0"/>
                <a:cs typeface="Times New Roman" panose="02020603050405020304" pitchFamily="18" charset="0"/>
              </a:rPr>
              <a:t>Make each interaction a </a:t>
            </a:r>
            <a:r>
              <a:rPr lang="en-US" b="1" i="1" u="sng" dirty="0">
                <a:latin typeface="Times New Roman" panose="02020603050405020304" pitchFamily="18" charset="0"/>
                <a:cs typeface="Times New Roman" panose="02020603050405020304" pitchFamily="18" charset="0"/>
              </a:rPr>
              <a:t>memorable</a:t>
            </a:r>
            <a:r>
              <a:rPr lang="en-US" b="1" i="1" dirty="0">
                <a:latin typeface="Times New Roman" panose="02020603050405020304" pitchFamily="18" charset="0"/>
                <a:cs typeface="Times New Roman" panose="02020603050405020304" pitchFamily="18" charset="0"/>
              </a:rPr>
              <a:t> </a:t>
            </a:r>
            <a:r>
              <a:rPr lang="en-US" b="1" i="1" u="sng" dirty="0">
                <a:latin typeface="Times New Roman" panose="02020603050405020304" pitchFamily="18" charset="0"/>
                <a:cs typeface="Times New Roman" panose="02020603050405020304" pitchFamily="18" charset="0"/>
              </a:rPr>
              <a:t>experience</a:t>
            </a:r>
            <a:r>
              <a:rPr lang="en-US" b="1" i="1" dirty="0">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3B93F048-BE98-F94D-A735-E2779766288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47A680F-FBD4-014A-A763-5AA23D7097F6}"/>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1571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E2E976-D007-2D46-899E-289FB1A473C6}"/>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562F27A0-03D3-0C42-BB64-05817F405FEF}"/>
              </a:ext>
            </a:extLst>
          </p:cNvPr>
          <p:cNvSpPr>
            <a:spLocks noGrp="1"/>
          </p:cNvSpPr>
          <p:nvPr>
            <p:ph type="ftr" sz="quarter" idx="11"/>
          </p:nvPr>
        </p:nvSpPr>
        <p:spPr/>
        <p:txBody>
          <a:bodyPr/>
          <a:lstStyle/>
          <a:p>
            <a:pPr>
              <a:defRPr/>
            </a:pPr>
            <a:endParaRPr lang="en-US"/>
          </a:p>
        </p:txBody>
      </p:sp>
      <p:sp>
        <p:nvSpPr>
          <p:cNvPr id="99330" name="Rectangle 2">
            <a:extLst>
              <a:ext uri="{FF2B5EF4-FFF2-40B4-BE49-F238E27FC236}">
                <a16:creationId xmlns:a16="http://schemas.microsoft.com/office/drawing/2014/main" id="{49A5F869-3AED-8E42-B628-123E46F0F431}"/>
              </a:ext>
            </a:extLst>
          </p:cNvPr>
          <p:cNvSpPr>
            <a:spLocks noGrp="1" noRot="1" noChangeArrowheads="1"/>
          </p:cNvSpPr>
          <p:nvPr>
            <p:ph type="title"/>
          </p:nvPr>
        </p:nvSpPr>
        <p:spPr/>
        <p:txBody>
          <a:bodyPr/>
          <a:lstStyle/>
          <a:p>
            <a:pPr eaLnBrk="1" hangingPunct="1">
              <a:defRPr/>
            </a:pPr>
            <a:r>
              <a:rPr lang="en-US" sz="4300" b="1" dirty="0">
                <a:solidFill>
                  <a:schemeClr val="tx1"/>
                </a:solidFill>
                <a:latin typeface="Times New Roman" pitchFamily="1" charset="0"/>
                <a:ea typeface="ヒラギノ角ゴ ProN W3" pitchFamily="1" charset="-128"/>
              </a:rPr>
              <a:t>The Five Laws of Customer Service</a:t>
            </a:r>
            <a:endParaRPr lang="en-US" b="1" dirty="0">
              <a:solidFill>
                <a:schemeClr val="tx1"/>
              </a:solidFill>
              <a:latin typeface="Times New Roman" pitchFamily="1" charset="0"/>
              <a:ea typeface="ヒラギノ角ゴ ProN W3" pitchFamily="1" charset="-128"/>
            </a:endParaRPr>
          </a:p>
        </p:txBody>
      </p:sp>
      <p:sp>
        <p:nvSpPr>
          <p:cNvPr id="99331" name="Rectangle 3">
            <a:extLst>
              <a:ext uri="{FF2B5EF4-FFF2-40B4-BE49-F238E27FC236}">
                <a16:creationId xmlns:a16="http://schemas.microsoft.com/office/drawing/2014/main" id="{B95A95F3-7903-924D-B7B8-50423ADDCB8A}"/>
              </a:ext>
            </a:extLst>
          </p:cNvPr>
          <p:cNvSpPr>
            <a:spLocks noGrp="1" noRot="1" noChangeArrowheads="1"/>
          </p:cNvSpPr>
          <p:nvPr>
            <p:ph type="body" idx="1"/>
          </p:nvPr>
        </p:nvSpPr>
        <p:spPr/>
        <p:txBody>
          <a:bodyPr/>
          <a:lstStyle/>
          <a:p>
            <a:pPr eaLnBrk="1" hangingPunct="1">
              <a:lnSpc>
                <a:spcPct val="90000"/>
              </a:lnSpc>
              <a:buFont typeface="Wingdings" pitchFamily="1" charset="2"/>
              <a:buNone/>
              <a:defRPr/>
            </a:pPr>
            <a:r>
              <a:rPr lang="en-US" sz="2600" b="1" dirty="0">
                <a:latin typeface="Times New Roman" pitchFamily="1" charset="0"/>
              </a:rPr>
              <a:t>Law #2:  Customer Service is a Complex</a:t>
            </a:r>
          </a:p>
          <a:p>
            <a:pPr eaLnBrk="1" hangingPunct="1">
              <a:lnSpc>
                <a:spcPct val="90000"/>
              </a:lnSpc>
              <a:buFont typeface="Wingdings" pitchFamily="1" charset="2"/>
              <a:buNone/>
              <a:defRPr/>
            </a:pPr>
            <a:r>
              <a:rPr lang="en-US" sz="2600" b="1" dirty="0">
                <a:latin typeface="Times New Roman" pitchFamily="1" charset="0"/>
              </a:rPr>
              <a:t>		6 Perceptions:</a:t>
            </a:r>
          </a:p>
          <a:p>
            <a:pPr eaLnBrk="1" hangingPunct="1">
              <a:lnSpc>
                <a:spcPct val="90000"/>
              </a:lnSpc>
              <a:buFont typeface="Wingdings" pitchFamily="1" charset="2"/>
              <a:buNone/>
              <a:defRPr/>
            </a:pPr>
            <a:r>
              <a:rPr lang="en-US" sz="2600" b="1" dirty="0">
                <a:latin typeface="Times New Roman" pitchFamily="1" charset="0"/>
              </a:rPr>
              <a:t>			Who I think I am</a:t>
            </a:r>
          </a:p>
          <a:p>
            <a:pPr eaLnBrk="1" hangingPunct="1">
              <a:lnSpc>
                <a:spcPct val="90000"/>
              </a:lnSpc>
              <a:buFont typeface="Wingdings" pitchFamily="1" charset="2"/>
              <a:buNone/>
              <a:defRPr/>
            </a:pPr>
            <a:r>
              <a:rPr lang="en-US" sz="2600" b="1" dirty="0">
                <a:latin typeface="Times New Roman" pitchFamily="1" charset="0"/>
              </a:rPr>
              <a:t>			Who I believe you think I am</a:t>
            </a:r>
          </a:p>
          <a:p>
            <a:pPr eaLnBrk="1" hangingPunct="1">
              <a:lnSpc>
                <a:spcPct val="90000"/>
              </a:lnSpc>
              <a:buFont typeface="Wingdings" pitchFamily="1" charset="2"/>
              <a:buNone/>
              <a:defRPr/>
            </a:pPr>
            <a:r>
              <a:rPr lang="en-US" sz="2600" b="1" dirty="0">
                <a:latin typeface="Times New Roman" pitchFamily="1" charset="0"/>
              </a:rPr>
              <a:t>			And really who you think I am</a:t>
            </a:r>
          </a:p>
          <a:p>
            <a:pPr eaLnBrk="1" hangingPunct="1">
              <a:lnSpc>
                <a:spcPct val="90000"/>
              </a:lnSpc>
              <a:buFont typeface="Wingdings" pitchFamily="1" charset="2"/>
              <a:buNone/>
              <a:defRPr/>
            </a:pPr>
            <a:r>
              <a:rPr lang="en-US" sz="2600" b="1" dirty="0">
                <a:latin typeface="Times New Roman" pitchFamily="1" charset="0"/>
              </a:rPr>
              <a:t>			Who you think you are</a:t>
            </a:r>
          </a:p>
          <a:p>
            <a:pPr eaLnBrk="1" hangingPunct="1">
              <a:lnSpc>
                <a:spcPct val="90000"/>
              </a:lnSpc>
              <a:buFont typeface="Wingdings" pitchFamily="1" charset="2"/>
              <a:buNone/>
              <a:defRPr/>
            </a:pPr>
            <a:r>
              <a:rPr lang="en-US" sz="2600" b="1" dirty="0">
                <a:latin typeface="Times New Roman" pitchFamily="1" charset="0"/>
              </a:rPr>
              <a:t>			Who you believe I think you are</a:t>
            </a:r>
          </a:p>
          <a:p>
            <a:pPr eaLnBrk="1" hangingPunct="1">
              <a:lnSpc>
                <a:spcPct val="90000"/>
              </a:lnSpc>
              <a:buFont typeface="Wingdings" pitchFamily="1" charset="2"/>
              <a:buNone/>
              <a:defRPr/>
            </a:pPr>
            <a:r>
              <a:rPr lang="en-US" sz="2600" b="1" dirty="0">
                <a:latin typeface="Times New Roman" pitchFamily="1" charset="0"/>
              </a:rPr>
              <a:t>			And really who I think you are</a:t>
            </a:r>
            <a:endParaRPr lang="en-US" sz="2400" b="1" dirty="0">
              <a:latin typeface="Times New Roman" pitchFamily="1" charset="0"/>
            </a:endParaRPr>
          </a:p>
          <a:p>
            <a:pPr eaLnBrk="1" hangingPunct="1">
              <a:lnSpc>
                <a:spcPct val="90000"/>
              </a:lnSpc>
              <a:buFont typeface="Wingdings" pitchFamily="1" charset="2"/>
              <a:buNone/>
              <a:defRPr/>
            </a:pPr>
            <a:endParaRPr lang="en-US" sz="2400" b="1" dirty="0">
              <a:latin typeface="Times New Roman" pitchFamily="1" charset="0"/>
            </a:endParaRPr>
          </a:p>
        </p:txBody>
      </p:sp>
    </p:spTree>
    <p:extLst>
      <p:ext uri="{BB962C8B-B14F-4D97-AF65-F5344CB8AC3E}">
        <p14:creationId xmlns:p14="http://schemas.microsoft.com/office/powerpoint/2010/main" val="103815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067D-184C-5E4F-A8C5-23BE15CB99DB}"/>
              </a:ext>
            </a:extLst>
          </p:cNvPr>
          <p:cNvSpPr>
            <a:spLocks noGrp="1"/>
          </p:cNvSpPr>
          <p:nvPr>
            <p:ph type="title"/>
          </p:nvPr>
        </p:nvSpPr>
        <p:spPr/>
        <p:txBody>
          <a:bodyPr/>
          <a:lstStyle/>
          <a:p>
            <a:pPr>
              <a:defRPr/>
            </a:pPr>
            <a:endParaRPr lang="en-US" dirty="0"/>
          </a:p>
        </p:txBody>
      </p:sp>
      <p:sp>
        <p:nvSpPr>
          <p:cNvPr id="3" name="Content Placeholder 2">
            <a:extLst>
              <a:ext uri="{FF2B5EF4-FFF2-40B4-BE49-F238E27FC236}">
                <a16:creationId xmlns:a16="http://schemas.microsoft.com/office/drawing/2014/main" id="{54C2152B-4FA9-8E41-B8E3-857DFB989C54}"/>
              </a:ext>
            </a:extLst>
          </p:cNvPr>
          <p:cNvSpPr>
            <a:spLocks noGrp="1"/>
          </p:cNvSpPr>
          <p:nvPr>
            <p:ph idx="1"/>
          </p:nvPr>
        </p:nvSpPr>
        <p:spPr/>
        <p:txBody>
          <a:bodyPr/>
          <a:lstStyle/>
          <a:p>
            <a:pPr eaLnBrk="1" hangingPunct="1">
              <a:buFont typeface="Wingdings" pitchFamily="1" charset="2"/>
              <a:buNone/>
              <a:defRPr/>
            </a:pPr>
            <a:r>
              <a:rPr lang="en-US" dirty="0">
                <a:latin typeface="Times New Roman" pitchFamily="18" charset="0"/>
                <a:cs typeface="Times New Roman" pitchFamily="18" charset="0"/>
              </a:rPr>
              <a:t>It may take people as little as 100 milliseconds to form an impression of another person – to decide whether he or she is attractive, trustworthy, competent and likable.</a:t>
            </a:r>
          </a:p>
          <a:p>
            <a:pPr eaLnBrk="1" hangingPunct="1">
              <a:buFont typeface="Wingdings" pitchFamily="1" charset="2"/>
              <a:buNone/>
              <a:defRPr/>
            </a:pPr>
            <a:endParaRPr lang="en-US" dirty="0">
              <a:latin typeface="Times New Roman" pitchFamily="18" charset="0"/>
              <a:cs typeface="Times New Roman" pitchFamily="18" charset="0"/>
            </a:endParaRPr>
          </a:p>
          <a:p>
            <a:pPr eaLnBrk="1" hangingPunct="1">
              <a:buFont typeface="Wingdings" pitchFamily="1" charset="2"/>
              <a:buNone/>
              <a:defRPr/>
            </a:pPr>
            <a:r>
              <a:rPr lang="en-US" i="1" dirty="0">
                <a:latin typeface="Times New Roman" pitchFamily="18" charset="0"/>
                <a:cs typeface="Times New Roman" pitchFamily="18" charset="0"/>
              </a:rPr>
              <a:t>That’s less time than it takes to form a rational thought.</a:t>
            </a:r>
          </a:p>
          <a:p>
            <a:pPr>
              <a:buFont typeface="Wingdings" pitchFamily="1" charset="2"/>
              <a:buNone/>
              <a:defRPr/>
            </a:pPr>
            <a:endParaRPr lang="en-US" dirty="0"/>
          </a:p>
        </p:txBody>
      </p:sp>
      <p:sp>
        <p:nvSpPr>
          <p:cNvPr id="4" name="Date Placeholder 3">
            <a:extLst>
              <a:ext uri="{FF2B5EF4-FFF2-40B4-BE49-F238E27FC236}">
                <a16:creationId xmlns:a16="http://schemas.microsoft.com/office/drawing/2014/main" id="{B81625CD-7B66-554F-8F63-6EAD90668670}"/>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10CDE8FE-7025-0C4B-9B4F-6F9EDF42BA30}"/>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66233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chemeClr val="tx1"/>
                </a:solidFill>
                <a:ea typeface="+mj-ea"/>
              </a:rPr>
              <a:t> </a:t>
            </a:r>
          </a:p>
        </p:txBody>
      </p:sp>
      <p:sp>
        <p:nvSpPr>
          <p:cNvPr id="3" name="Content Placeholder 2"/>
          <p:cNvSpPr>
            <a:spLocks noGrp="1"/>
          </p:cNvSpPr>
          <p:nvPr>
            <p:ph idx="1"/>
          </p:nvPr>
        </p:nvSpPr>
        <p:spPr>
          <a:xfrm>
            <a:off x="301625" y="838200"/>
            <a:ext cx="8537575" cy="5260975"/>
          </a:xfrm>
        </p:spPr>
        <p:txBody>
          <a:bodyPr/>
          <a:lstStyle/>
          <a:p>
            <a:pPr marL="0" indent="0">
              <a:buFont typeface="Wingdings" charset="0"/>
              <a:buNone/>
              <a:defRPr/>
            </a:pPr>
            <a:endParaRPr lang="en-US" b="1" dirty="0">
              <a:ea typeface="+mn-ea"/>
            </a:endParaRPr>
          </a:p>
          <a:p>
            <a:pPr marL="0" indent="0">
              <a:buFont typeface="Wingdings" charset="0"/>
              <a:buNone/>
              <a:defRPr/>
            </a:pPr>
            <a:r>
              <a:rPr lang="en-US" sz="3600" dirty="0">
                <a:latin typeface="Times New Roman"/>
                <a:ea typeface="+mn-ea"/>
                <a:cs typeface="Times New Roman"/>
              </a:rPr>
              <a:t>People who lack strong relationships have two to three times the risk of early death,</a:t>
            </a:r>
          </a:p>
          <a:p>
            <a:pPr marL="0" indent="0">
              <a:buFont typeface="Wingdings" charset="0"/>
              <a:buNone/>
              <a:defRPr/>
            </a:pPr>
            <a:r>
              <a:rPr lang="en-US" sz="3600" dirty="0">
                <a:latin typeface="Times New Roman"/>
                <a:ea typeface="+mn-ea"/>
                <a:cs typeface="Times New Roman"/>
              </a:rPr>
              <a:t>regardless of whether they smoke,</a:t>
            </a:r>
          </a:p>
          <a:p>
            <a:pPr marL="0" indent="0">
              <a:buFont typeface="Wingdings" charset="0"/>
              <a:buNone/>
              <a:defRPr/>
            </a:pPr>
            <a:r>
              <a:rPr lang="en-US" sz="3600" dirty="0">
                <a:latin typeface="Times New Roman"/>
                <a:ea typeface="+mn-ea"/>
                <a:cs typeface="Times New Roman"/>
              </a:rPr>
              <a:t>drink alcoholic beverages,</a:t>
            </a:r>
          </a:p>
          <a:p>
            <a:pPr marL="0" indent="0">
              <a:buFont typeface="Wingdings" charset="0"/>
              <a:buNone/>
              <a:defRPr/>
            </a:pPr>
            <a:r>
              <a:rPr lang="en-US" sz="3600" dirty="0">
                <a:latin typeface="Times New Roman"/>
                <a:ea typeface="+mn-ea"/>
                <a:cs typeface="Times New Roman"/>
              </a:rPr>
              <a:t>or exercise regularly.</a:t>
            </a:r>
          </a:p>
          <a:p>
            <a:pPr marL="0" indent="0" eaLnBrk="1" hangingPunct="1">
              <a:buFont typeface="Wingdings" charset="0"/>
              <a:buNone/>
              <a:defRPr/>
            </a:pPr>
            <a:endParaRPr lang="en-US" dirty="0">
              <a:ea typeface="+mn-ea"/>
            </a:endParaRP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5661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73058" name="Rectangle 2"/>
          <p:cNvSpPr>
            <a:spLocks noGrp="1" noRot="1" noChangeArrowheads="1"/>
          </p:cNvSpPr>
          <p:nvPr>
            <p:ph type="title"/>
          </p:nvPr>
        </p:nvSpPr>
        <p:spPr/>
        <p:txBody>
          <a:bodyPr/>
          <a:lstStyle/>
          <a:p>
            <a:pPr eaLnBrk="1" hangingPunct="1">
              <a:defRPr/>
            </a:pPr>
            <a:r>
              <a:rPr lang="en-US" u="sng" dirty="0">
                <a:solidFill>
                  <a:schemeClr val="tx1"/>
                </a:solidFill>
                <a:latin typeface="Times New Roman" pitchFamily="18" charset="0"/>
                <a:ea typeface="+mj-ea"/>
                <a:cs typeface="Times New Roman" pitchFamily="18" charset="0"/>
              </a:rPr>
              <a:t>Your Personal Brand</a:t>
            </a:r>
            <a:endParaRPr lang="en-US" u="sng" dirty="0">
              <a:ea typeface="+mj-ea"/>
              <a:cs typeface="+mj-cs"/>
            </a:endParaRPr>
          </a:p>
        </p:txBody>
      </p:sp>
      <p:sp>
        <p:nvSpPr>
          <p:cNvPr id="173059" name="Rectangle 3"/>
          <p:cNvSpPr>
            <a:spLocks noGrp="1" noRot="1" noChangeArrowheads="1"/>
          </p:cNvSpPr>
          <p:nvPr>
            <p:ph type="body" idx="1"/>
          </p:nvPr>
        </p:nvSpPr>
        <p:spPr/>
        <p:txBody>
          <a:bodyPr/>
          <a:lstStyle/>
          <a:p>
            <a:pPr algn="ctr">
              <a:buFont typeface="Wingdings" pitchFamily="1" charset="2"/>
              <a:buNone/>
              <a:defRPr/>
            </a:pPr>
            <a:r>
              <a:rPr lang="en-US" sz="4000" dirty="0">
                <a:latin typeface="Times New Roman" pitchFamily="18" charset="0"/>
                <a:ea typeface="+mn-ea"/>
                <a:cs typeface="Times New Roman" pitchFamily="18" charset="0"/>
              </a:rPr>
              <a:t>Personality</a:t>
            </a:r>
          </a:p>
          <a:p>
            <a:pPr algn="ctr">
              <a:buFont typeface="Wingdings" pitchFamily="1" charset="2"/>
              <a:buNone/>
              <a:defRPr/>
            </a:pPr>
            <a:r>
              <a:rPr lang="en-US" sz="4000" dirty="0">
                <a:latin typeface="Times New Roman" pitchFamily="18" charset="0"/>
                <a:ea typeface="+mn-ea"/>
                <a:cs typeface="Times New Roman" pitchFamily="18" charset="0"/>
              </a:rPr>
              <a:t>Values</a:t>
            </a:r>
          </a:p>
          <a:p>
            <a:pPr algn="ctr">
              <a:buFont typeface="Wingdings" pitchFamily="1" charset="2"/>
              <a:buNone/>
              <a:defRPr/>
            </a:pPr>
            <a:r>
              <a:rPr lang="en-US" sz="4000" dirty="0">
                <a:latin typeface="Times New Roman" pitchFamily="18" charset="0"/>
                <a:ea typeface="+mn-ea"/>
                <a:cs typeface="Times New Roman" pitchFamily="18" charset="0"/>
              </a:rPr>
              <a:t>Emotional Rewards</a:t>
            </a:r>
          </a:p>
          <a:p>
            <a:pPr algn="ctr">
              <a:buFont typeface="Wingdings" pitchFamily="1" charset="2"/>
              <a:buNone/>
              <a:defRPr/>
            </a:pPr>
            <a:r>
              <a:rPr lang="en-US" sz="4000" dirty="0">
                <a:latin typeface="Times New Roman" pitchFamily="18" charset="0"/>
                <a:ea typeface="+mn-ea"/>
                <a:cs typeface="Times New Roman" pitchFamily="18" charset="0"/>
              </a:rPr>
              <a:t>Functional Benefits</a:t>
            </a:r>
          </a:p>
          <a:p>
            <a:pPr algn="ctr">
              <a:buFont typeface="Wingdings" pitchFamily="1" charset="2"/>
              <a:buNone/>
              <a:defRPr/>
            </a:pPr>
            <a:r>
              <a:rPr lang="en-US" sz="4000" dirty="0">
                <a:latin typeface="Times New Roman" pitchFamily="18" charset="0"/>
                <a:ea typeface="+mn-ea"/>
                <a:cs typeface="Times New Roman" pitchFamily="18" charset="0"/>
              </a:rPr>
              <a:t>Features</a:t>
            </a:r>
          </a:p>
          <a:p>
            <a:pPr eaLnBrk="1" hangingPunct="1">
              <a:buFont typeface="Wingdings" pitchFamily="1" charset="2"/>
              <a:buNone/>
              <a:defRPr/>
            </a:pPr>
            <a:endParaRPr lang="en-US" dirty="0">
              <a:ea typeface="+mn-ea"/>
              <a:cs typeface="+mn-cs"/>
            </a:endParaRPr>
          </a:p>
        </p:txBody>
      </p:sp>
    </p:spTree>
    <p:extLst>
      <p:ext uri="{BB962C8B-B14F-4D97-AF65-F5344CB8AC3E}">
        <p14:creationId xmlns:p14="http://schemas.microsoft.com/office/powerpoint/2010/main" val="3119038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73058" name="Rectangle 2"/>
          <p:cNvSpPr>
            <a:spLocks noGrp="1" noRot="1" noChangeArrowheads="1"/>
          </p:cNvSpPr>
          <p:nvPr>
            <p:ph type="title"/>
          </p:nvPr>
        </p:nvSpPr>
        <p:spPr/>
        <p:txBody>
          <a:bodyPr/>
          <a:lstStyle/>
          <a:p>
            <a:pPr eaLnBrk="1" hangingPunct="1">
              <a:defRPr/>
            </a:pPr>
            <a:r>
              <a:rPr lang="en-US" dirty="0">
                <a:solidFill>
                  <a:schemeClr val="tx1"/>
                </a:solidFill>
                <a:latin typeface="Times New Roman" pitchFamily="18" charset="0"/>
                <a:ea typeface="+mj-ea"/>
                <a:cs typeface="Times New Roman" pitchFamily="18" charset="0"/>
              </a:rPr>
              <a:t>Enhancing Your Personal Brand</a:t>
            </a:r>
            <a:endParaRPr lang="en-US" dirty="0">
              <a:ea typeface="+mj-ea"/>
              <a:cs typeface="+mj-cs"/>
            </a:endParaRPr>
          </a:p>
        </p:txBody>
      </p:sp>
      <p:sp>
        <p:nvSpPr>
          <p:cNvPr id="173059" name="Rectangle 3"/>
          <p:cNvSpPr>
            <a:spLocks noGrp="1" noRot="1" noChangeArrowheads="1"/>
          </p:cNvSpPr>
          <p:nvPr>
            <p:ph type="body" idx="1"/>
          </p:nvPr>
        </p:nvSpPr>
        <p:spPr/>
        <p:txBody>
          <a:bodyPr/>
          <a:lstStyle/>
          <a:p>
            <a:pPr>
              <a:buFont typeface="Wingdings" pitchFamily="1" charset="2"/>
              <a:buNone/>
              <a:defRPr/>
            </a:pPr>
            <a:r>
              <a:rPr lang="en-US" sz="4000" dirty="0">
                <a:latin typeface="Times New Roman" pitchFamily="18" charset="0"/>
                <a:ea typeface="+mn-ea"/>
                <a:cs typeface="Times New Roman" pitchFamily="18" charset="0"/>
              </a:rPr>
              <a:t>Principle of Resources</a:t>
            </a:r>
          </a:p>
          <a:p>
            <a:pPr>
              <a:buFont typeface="Wingdings" pitchFamily="1" charset="2"/>
              <a:buNone/>
              <a:defRPr/>
            </a:pPr>
            <a:endParaRPr lang="en-US" sz="4000" dirty="0">
              <a:latin typeface="Times New Roman" pitchFamily="18" charset="0"/>
              <a:ea typeface="+mn-ea"/>
              <a:cs typeface="Times New Roman" pitchFamily="18" charset="0"/>
            </a:endParaRPr>
          </a:p>
          <a:p>
            <a:pPr>
              <a:buFont typeface="Wingdings" pitchFamily="2" charset="2"/>
              <a:buNone/>
              <a:defRPr/>
            </a:pPr>
            <a:r>
              <a:rPr lang="en-US" sz="4000" dirty="0">
                <a:latin typeface="Times New Roman" pitchFamily="18" charset="0"/>
                <a:ea typeface="+mn-ea"/>
                <a:cs typeface="Times New Roman" pitchFamily="18" charset="0"/>
              </a:rPr>
              <a:t>Principle of Scarcity</a:t>
            </a:r>
          </a:p>
          <a:p>
            <a:pPr>
              <a:buFont typeface="Wingdings" pitchFamily="2" charset="2"/>
              <a:buNone/>
              <a:defRPr/>
            </a:pPr>
            <a:endParaRPr lang="en-US" sz="4000" dirty="0">
              <a:latin typeface="Times New Roman" pitchFamily="18" charset="0"/>
              <a:ea typeface="+mn-ea"/>
              <a:cs typeface="Times New Roman" pitchFamily="18" charset="0"/>
            </a:endParaRPr>
          </a:p>
          <a:p>
            <a:pPr eaLnBrk="1" hangingPunct="1">
              <a:buFont typeface="Wingdings" pitchFamily="1" charset="2"/>
              <a:buNone/>
              <a:defRPr/>
            </a:pPr>
            <a:endParaRPr lang="en-US" dirty="0">
              <a:ea typeface="+mn-ea"/>
              <a:cs typeface="+mn-cs"/>
            </a:endParaRPr>
          </a:p>
        </p:txBody>
      </p:sp>
    </p:spTree>
    <p:extLst>
      <p:ext uri="{BB962C8B-B14F-4D97-AF65-F5344CB8AC3E}">
        <p14:creationId xmlns:p14="http://schemas.microsoft.com/office/powerpoint/2010/main" val="276141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616542-7851-8E4B-B93C-C32D41A2EA2C}"/>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B837FA50-52EF-5F4E-96A6-3A748A48D0F8}"/>
              </a:ext>
            </a:extLst>
          </p:cNvPr>
          <p:cNvSpPr>
            <a:spLocks noGrp="1"/>
          </p:cNvSpPr>
          <p:nvPr>
            <p:ph type="ftr" sz="quarter" idx="11"/>
          </p:nvPr>
        </p:nvSpPr>
        <p:spPr/>
        <p:txBody>
          <a:bodyPr/>
          <a:lstStyle/>
          <a:p>
            <a:pPr>
              <a:defRPr/>
            </a:pPr>
            <a:endParaRPr lang="en-US"/>
          </a:p>
        </p:txBody>
      </p:sp>
      <p:sp>
        <p:nvSpPr>
          <p:cNvPr id="101378" name="Rectangle 2">
            <a:extLst>
              <a:ext uri="{FF2B5EF4-FFF2-40B4-BE49-F238E27FC236}">
                <a16:creationId xmlns:a16="http://schemas.microsoft.com/office/drawing/2014/main" id="{DAE3557C-3CFB-974D-9C4C-217C6BAA0365}"/>
              </a:ext>
            </a:extLst>
          </p:cNvPr>
          <p:cNvSpPr>
            <a:spLocks noGrp="1" noRot="1" noChangeArrowheads="1"/>
          </p:cNvSpPr>
          <p:nvPr>
            <p:ph type="title"/>
          </p:nvPr>
        </p:nvSpPr>
        <p:spPr/>
        <p:txBody>
          <a:bodyPr/>
          <a:lstStyle/>
          <a:p>
            <a:pPr eaLnBrk="1" hangingPunct="1">
              <a:defRPr/>
            </a:pPr>
            <a:r>
              <a:rPr lang="en-US" sz="4300" b="1" dirty="0">
                <a:solidFill>
                  <a:schemeClr val="tx1"/>
                </a:solidFill>
                <a:latin typeface="Times New Roman" pitchFamily="1" charset="0"/>
                <a:ea typeface="ヒラギノ角ゴ ProN W3" pitchFamily="1" charset="-128"/>
              </a:rPr>
              <a:t>The Five Laws of Customer Service</a:t>
            </a:r>
            <a:endParaRPr lang="en-US" b="1" dirty="0">
              <a:solidFill>
                <a:schemeClr val="tx1"/>
              </a:solidFill>
              <a:latin typeface="Times New Roman" pitchFamily="1" charset="0"/>
              <a:ea typeface="ヒラギノ角ゴ ProN W3" pitchFamily="1" charset="-128"/>
            </a:endParaRPr>
          </a:p>
        </p:txBody>
      </p:sp>
      <p:sp>
        <p:nvSpPr>
          <p:cNvPr id="101379" name="Rectangle 3">
            <a:extLst>
              <a:ext uri="{FF2B5EF4-FFF2-40B4-BE49-F238E27FC236}">
                <a16:creationId xmlns:a16="http://schemas.microsoft.com/office/drawing/2014/main" id="{F980C54C-2114-C44D-A3E0-1395A0794284}"/>
              </a:ext>
            </a:extLst>
          </p:cNvPr>
          <p:cNvSpPr>
            <a:spLocks noGrp="1" noRot="1" noChangeArrowheads="1"/>
          </p:cNvSpPr>
          <p:nvPr>
            <p:ph type="body" idx="1"/>
          </p:nvPr>
        </p:nvSpPr>
        <p:spPr/>
        <p:txBody>
          <a:bodyPr/>
          <a:lstStyle/>
          <a:p>
            <a:pPr eaLnBrk="1" hangingPunct="1">
              <a:lnSpc>
                <a:spcPct val="90000"/>
              </a:lnSpc>
              <a:buFont typeface="Wingdings" pitchFamily="1" charset="2"/>
              <a:buNone/>
              <a:defRPr/>
            </a:pPr>
            <a:r>
              <a:rPr lang="en-US" sz="2600" b="1" dirty="0">
                <a:latin typeface="Times New Roman" pitchFamily="1" charset="0"/>
              </a:rPr>
              <a:t>Law #3:  Messages Not Meanings are Communicated</a:t>
            </a:r>
          </a:p>
          <a:p>
            <a:pPr eaLnBrk="1" hangingPunct="1">
              <a:lnSpc>
                <a:spcPct val="90000"/>
              </a:lnSpc>
              <a:buFont typeface="Wingdings" pitchFamily="1" charset="2"/>
              <a:buNone/>
              <a:defRPr/>
            </a:pPr>
            <a:r>
              <a:rPr lang="en-US" sz="2600" b="1" dirty="0">
                <a:latin typeface="Times New Roman" pitchFamily="1" charset="0"/>
              </a:rPr>
              <a:t>			Accuracy / Simplicity / Coherence</a:t>
            </a:r>
          </a:p>
          <a:p>
            <a:pPr eaLnBrk="1" hangingPunct="1">
              <a:lnSpc>
                <a:spcPct val="90000"/>
              </a:lnSpc>
              <a:buFont typeface="Wingdings" pitchFamily="1" charset="2"/>
              <a:buNone/>
              <a:defRPr/>
            </a:pPr>
            <a:r>
              <a:rPr lang="en-US" sz="2600" b="1" dirty="0">
                <a:latin typeface="Times New Roman" pitchFamily="1" charset="0"/>
              </a:rPr>
              <a:t>			Language Intensity / Appropriateness</a:t>
            </a:r>
          </a:p>
          <a:p>
            <a:pPr eaLnBrk="1" hangingPunct="1">
              <a:lnSpc>
                <a:spcPct val="90000"/>
              </a:lnSpc>
              <a:buFont typeface="Wingdings" pitchFamily="1" charset="2"/>
              <a:buNone/>
              <a:defRPr/>
            </a:pPr>
            <a:r>
              <a:rPr lang="en-US" sz="2600" b="1" dirty="0">
                <a:latin typeface="Times New Roman" pitchFamily="1" charset="0"/>
              </a:rPr>
              <a:t>			</a:t>
            </a:r>
          </a:p>
          <a:p>
            <a:pPr eaLnBrk="1" hangingPunct="1">
              <a:lnSpc>
                <a:spcPct val="90000"/>
              </a:lnSpc>
              <a:buFont typeface="Wingdings" pitchFamily="1" charset="2"/>
              <a:buNone/>
              <a:defRPr/>
            </a:pPr>
            <a:r>
              <a:rPr lang="en-US" sz="2600" b="1" dirty="0">
                <a:latin typeface="Times New Roman" pitchFamily="1" charset="0"/>
              </a:rPr>
              <a:t>			Statement			Purpose</a:t>
            </a:r>
          </a:p>
          <a:p>
            <a:pPr eaLnBrk="1" hangingPunct="1">
              <a:lnSpc>
                <a:spcPct val="90000"/>
              </a:lnSpc>
              <a:buFont typeface="Wingdings" pitchFamily="1" charset="2"/>
              <a:buNone/>
              <a:defRPr/>
            </a:pPr>
            <a:r>
              <a:rPr lang="en-US" sz="2600" b="1" dirty="0">
                <a:latin typeface="Times New Roman" pitchFamily="1" charset="0"/>
              </a:rPr>
              <a:t>			Explanation			Picture</a:t>
            </a:r>
          </a:p>
          <a:p>
            <a:pPr eaLnBrk="1" hangingPunct="1">
              <a:lnSpc>
                <a:spcPct val="90000"/>
              </a:lnSpc>
              <a:buFont typeface="Wingdings" pitchFamily="1" charset="2"/>
              <a:buNone/>
              <a:defRPr/>
            </a:pPr>
            <a:r>
              <a:rPr lang="en-US" sz="2600" b="1" dirty="0">
                <a:latin typeface="Times New Roman" pitchFamily="1" charset="0"/>
              </a:rPr>
              <a:t>			Examples			Plan</a:t>
            </a:r>
          </a:p>
          <a:p>
            <a:pPr eaLnBrk="1" hangingPunct="1">
              <a:lnSpc>
                <a:spcPct val="90000"/>
              </a:lnSpc>
              <a:buFont typeface="Wingdings" pitchFamily="1" charset="2"/>
              <a:buNone/>
              <a:defRPr/>
            </a:pPr>
            <a:r>
              <a:rPr lang="en-US" sz="2600" b="1" dirty="0">
                <a:latin typeface="Times New Roman" pitchFamily="1" charset="0"/>
              </a:rPr>
              <a:t>			Restatement			Part they’ll Play</a:t>
            </a:r>
            <a:endParaRPr lang="en-US" sz="2400" b="1" dirty="0">
              <a:latin typeface="Times New Roman" pitchFamily="1" charset="0"/>
            </a:endParaRPr>
          </a:p>
          <a:p>
            <a:pPr eaLnBrk="1" hangingPunct="1">
              <a:lnSpc>
                <a:spcPct val="90000"/>
              </a:lnSpc>
              <a:buFont typeface="Wingdings" pitchFamily="1" charset="2"/>
              <a:buNone/>
              <a:defRPr/>
            </a:pPr>
            <a:endParaRPr lang="en-US" sz="2400" b="1" dirty="0">
              <a:latin typeface="Times New Roman" pitchFamily="1" charset="0"/>
            </a:endParaRPr>
          </a:p>
        </p:txBody>
      </p:sp>
    </p:spTree>
    <p:extLst>
      <p:ext uri="{BB962C8B-B14F-4D97-AF65-F5344CB8AC3E}">
        <p14:creationId xmlns:p14="http://schemas.microsoft.com/office/powerpoint/2010/main" val="247242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EF45-40DB-0B44-8118-9D56C0BCE93D}"/>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Effective Word Choice</a:t>
            </a:r>
          </a:p>
        </p:txBody>
      </p:sp>
      <p:sp>
        <p:nvSpPr>
          <p:cNvPr id="3" name="Content Placeholder 2">
            <a:extLst>
              <a:ext uri="{FF2B5EF4-FFF2-40B4-BE49-F238E27FC236}">
                <a16:creationId xmlns:a16="http://schemas.microsoft.com/office/drawing/2014/main" id="{0816F6EB-D63A-B347-83C3-217B8C4A22C1}"/>
              </a:ext>
            </a:extLst>
          </p:cNvPr>
          <p:cNvSpPr>
            <a:spLocks noGrp="1"/>
          </p:cNvSpPr>
          <p:nvPr>
            <p:ph idx="1"/>
          </p:nvPr>
        </p:nvSpPr>
        <p:spPr/>
        <p:txBody>
          <a:bodyPr/>
          <a:lstStyle/>
          <a:p>
            <a:pPr marL="0" indent="0">
              <a:buNone/>
            </a:pPr>
            <a:r>
              <a:rPr lang="en-US" sz="3600" dirty="0">
                <a:latin typeface="Times New Roman" panose="02020603050405020304" pitchFamily="18" charset="0"/>
                <a:cs typeface="Times New Roman" panose="02020603050405020304" pitchFamily="18" charset="0"/>
              </a:rPr>
              <a:t>Face – to – Face</a:t>
            </a:r>
          </a:p>
          <a:p>
            <a:pPr marL="0" indent="0">
              <a:buNone/>
            </a:pPr>
            <a:r>
              <a:rPr lang="en-US" sz="3600" dirty="0">
                <a:latin typeface="Times New Roman" panose="02020603050405020304" pitchFamily="18" charset="0"/>
                <a:cs typeface="Times New Roman" panose="02020603050405020304" pitchFamily="18" charset="0"/>
              </a:rPr>
              <a:t>	7% - words</a:t>
            </a:r>
          </a:p>
          <a:p>
            <a:pPr marL="0" indent="0">
              <a:buNone/>
            </a:pPr>
            <a:r>
              <a:rPr lang="en-US" sz="3600" dirty="0">
                <a:latin typeface="Times New Roman" panose="02020603050405020304" pitchFamily="18" charset="0"/>
                <a:cs typeface="Times New Roman" panose="02020603050405020304" pitchFamily="18" charset="0"/>
              </a:rPr>
              <a:t>	38% - voice</a:t>
            </a:r>
          </a:p>
          <a:p>
            <a:pPr marL="0" indent="0">
              <a:buNone/>
            </a:pPr>
            <a:r>
              <a:rPr lang="en-US" sz="3600" dirty="0">
                <a:latin typeface="Times New Roman" panose="02020603050405020304" pitchFamily="18" charset="0"/>
                <a:cs typeface="Times New Roman" panose="02020603050405020304" pitchFamily="18" charset="0"/>
              </a:rPr>
              <a:t>	55% - body language</a:t>
            </a:r>
          </a:p>
        </p:txBody>
      </p:sp>
      <p:sp>
        <p:nvSpPr>
          <p:cNvPr id="4" name="Date Placeholder 3">
            <a:extLst>
              <a:ext uri="{FF2B5EF4-FFF2-40B4-BE49-F238E27FC236}">
                <a16:creationId xmlns:a16="http://schemas.microsoft.com/office/drawing/2014/main" id="{E7DABF9D-581C-1245-9E3F-04E77C30294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7BF5642-42BA-6749-8AF3-AB21BE708884}"/>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84263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EF45-40DB-0B44-8118-9D56C0BCE93D}"/>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Effective Word Choice</a:t>
            </a:r>
          </a:p>
        </p:txBody>
      </p:sp>
      <p:sp>
        <p:nvSpPr>
          <p:cNvPr id="3" name="Content Placeholder 2">
            <a:extLst>
              <a:ext uri="{FF2B5EF4-FFF2-40B4-BE49-F238E27FC236}">
                <a16:creationId xmlns:a16="http://schemas.microsoft.com/office/drawing/2014/main" id="{0816F6EB-D63A-B347-83C3-217B8C4A22C1}"/>
              </a:ext>
            </a:extLst>
          </p:cNvPr>
          <p:cNvSpPr>
            <a:spLocks noGrp="1"/>
          </p:cNvSpPr>
          <p:nvPr>
            <p:ph idx="1"/>
          </p:nvPr>
        </p:nvSpPr>
        <p:spPr/>
        <p:txBody>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On – the - Phone</a:t>
            </a:r>
          </a:p>
          <a:p>
            <a:pPr marL="0" indent="0">
              <a:buNone/>
            </a:pPr>
            <a:r>
              <a:rPr lang="en-US" sz="3600" dirty="0">
                <a:latin typeface="Times New Roman" panose="02020603050405020304" pitchFamily="18" charset="0"/>
                <a:cs typeface="Times New Roman" panose="02020603050405020304" pitchFamily="18" charset="0"/>
              </a:rPr>
              <a:t>	20% - words</a:t>
            </a:r>
          </a:p>
          <a:p>
            <a:pPr marL="0" indent="0">
              <a:buNone/>
            </a:pPr>
            <a:r>
              <a:rPr lang="en-US" sz="3600" dirty="0">
                <a:latin typeface="Times New Roman" panose="02020603050405020304" pitchFamily="18" charset="0"/>
                <a:cs typeface="Times New Roman" panose="02020603050405020304" pitchFamily="18" charset="0"/>
              </a:rPr>
              <a:t>	80% - voice</a:t>
            </a:r>
          </a:p>
          <a:p>
            <a:pPr marL="0" indent="0">
              <a:buNone/>
            </a:pPr>
            <a:r>
              <a:rPr lang="en-US" sz="3600" dirty="0">
                <a:latin typeface="Times New Roman" panose="02020603050405020304" pitchFamily="18" charset="0"/>
                <a:cs typeface="Times New Roman" panose="02020603050405020304" pitchFamily="18" charset="0"/>
              </a:rPr>
              <a:t>	</a:t>
            </a:r>
          </a:p>
        </p:txBody>
      </p:sp>
      <p:sp>
        <p:nvSpPr>
          <p:cNvPr id="4" name="Date Placeholder 3">
            <a:extLst>
              <a:ext uri="{FF2B5EF4-FFF2-40B4-BE49-F238E27FC236}">
                <a16:creationId xmlns:a16="http://schemas.microsoft.com/office/drawing/2014/main" id="{E7DABF9D-581C-1245-9E3F-04E77C30294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7BF5642-42BA-6749-8AF3-AB21BE708884}"/>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54386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EF45-40DB-0B44-8118-9D56C0BCE93D}"/>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Effective Word Choice</a:t>
            </a:r>
          </a:p>
        </p:txBody>
      </p:sp>
      <p:sp>
        <p:nvSpPr>
          <p:cNvPr id="3" name="Content Placeholder 2">
            <a:extLst>
              <a:ext uri="{FF2B5EF4-FFF2-40B4-BE49-F238E27FC236}">
                <a16:creationId xmlns:a16="http://schemas.microsoft.com/office/drawing/2014/main" id="{0816F6EB-D63A-B347-83C3-217B8C4A22C1}"/>
              </a:ext>
            </a:extLst>
          </p:cNvPr>
          <p:cNvSpPr>
            <a:spLocks noGrp="1"/>
          </p:cNvSpPr>
          <p:nvPr>
            <p:ph idx="1"/>
          </p:nvPr>
        </p:nvSpPr>
        <p:spPr/>
        <p:txBody>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In Writing - emails</a:t>
            </a:r>
          </a:p>
          <a:p>
            <a:pPr marL="0" indent="0">
              <a:buNone/>
            </a:pPr>
            <a:r>
              <a:rPr lang="en-US" sz="3600" dirty="0">
                <a:latin typeface="Times New Roman" panose="02020603050405020304" pitchFamily="18" charset="0"/>
                <a:cs typeface="Times New Roman" panose="02020603050405020304" pitchFamily="18" charset="0"/>
              </a:rPr>
              <a:t>	100% - words</a:t>
            </a:r>
          </a:p>
          <a:p>
            <a:pPr marL="0" indent="0">
              <a:buNone/>
            </a:pPr>
            <a:r>
              <a:rPr lang="en-US" sz="3600" dirty="0">
                <a:latin typeface="Times New Roman" panose="02020603050405020304" pitchFamily="18" charset="0"/>
                <a:cs typeface="Times New Roman" panose="02020603050405020304" pitchFamily="18" charset="0"/>
              </a:rPr>
              <a:t>		</a:t>
            </a:r>
          </a:p>
        </p:txBody>
      </p:sp>
      <p:sp>
        <p:nvSpPr>
          <p:cNvPr id="4" name="Date Placeholder 3">
            <a:extLst>
              <a:ext uri="{FF2B5EF4-FFF2-40B4-BE49-F238E27FC236}">
                <a16:creationId xmlns:a16="http://schemas.microsoft.com/office/drawing/2014/main" id="{E7DABF9D-581C-1245-9E3F-04E77C30294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7BF5642-42BA-6749-8AF3-AB21BE708884}"/>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280583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DAEB32-A28F-0843-AFDB-00C84E07BF87}"/>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D3CAEE5F-4E84-2242-9C61-4E1516A54F80}"/>
              </a:ext>
            </a:extLst>
          </p:cNvPr>
          <p:cNvSpPr>
            <a:spLocks noGrp="1"/>
          </p:cNvSpPr>
          <p:nvPr>
            <p:ph type="ftr" sz="quarter" idx="11"/>
          </p:nvPr>
        </p:nvSpPr>
        <p:spPr/>
        <p:txBody>
          <a:bodyPr/>
          <a:lstStyle/>
          <a:p>
            <a:pPr>
              <a:defRPr/>
            </a:pPr>
            <a:endParaRPr lang="en-US"/>
          </a:p>
        </p:txBody>
      </p:sp>
      <p:sp>
        <p:nvSpPr>
          <p:cNvPr id="103426" name="Rectangle 2">
            <a:extLst>
              <a:ext uri="{FF2B5EF4-FFF2-40B4-BE49-F238E27FC236}">
                <a16:creationId xmlns:a16="http://schemas.microsoft.com/office/drawing/2014/main" id="{3C52C7BF-58B7-3348-B179-A09E3E524504}"/>
              </a:ext>
            </a:extLst>
          </p:cNvPr>
          <p:cNvSpPr>
            <a:spLocks noGrp="1" noRot="1" noChangeArrowheads="1"/>
          </p:cNvSpPr>
          <p:nvPr>
            <p:ph type="title"/>
          </p:nvPr>
        </p:nvSpPr>
        <p:spPr/>
        <p:txBody>
          <a:bodyPr/>
          <a:lstStyle/>
          <a:p>
            <a:pPr eaLnBrk="1" hangingPunct="1">
              <a:defRPr/>
            </a:pPr>
            <a:r>
              <a:rPr lang="en-US" sz="4300" b="1" dirty="0">
                <a:solidFill>
                  <a:schemeClr val="tx1"/>
                </a:solidFill>
                <a:latin typeface="Times New Roman" pitchFamily="1" charset="0"/>
                <a:ea typeface="ヒラギノ角ゴ ProN W3" pitchFamily="1" charset="-128"/>
              </a:rPr>
              <a:t>The Five Laws of Customer Service</a:t>
            </a:r>
            <a:endParaRPr lang="en-US" b="1" dirty="0">
              <a:solidFill>
                <a:schemeClr val="tx1"/>
              </a:solidFill>
              <a:latin typeface="Times New Roman" pitchFamily="1" charset="0"/>
              <a:ea typeface="ヒラギノ角ゴ ProN W3" pitchFamily="1" charset="-128"/>
            </a:endParaRPr>
          </a:p>
        </p:txBody>
      </p:sp>
      <p:sp>
        <p:nvSpPr>
          <p:cNvPr id="103427" name="Rectangle 3">
            <a:extLst>
              <a:ext uri="{FF2B5EF4-FFF2-40B4-BE49-F238E27FC236}">
                <a16:creationId xmlns:a16="http://schemas.microsoft.com/office/drawing/2014/main" id="{512A2D3C-E11C-8F40-A35E-74EB8F2E7E45}"/>
              </a:ext>
            </a:extLst>
          </p:cNvPr>
          <p:cNvSpPr>
            <a:spLocks noGrp="1" noRot="1" noChangeArrowheads="1"/>
          </p:cNvSpPr>
          <p:nvPr>
            <p:ph type="body" idx="1"/>
          </p:nvPr>
        </p:nvSpPr>
        <p:spPr/>
        <p:txBody>
          <a:bodyPr/>
          <a:lstStyle/>
          <a:p>
            <a:pPr eaLnBrk="1" hangingPunct="1">
              <a:lnSpc>
                <a:spcPct val="90000"/>
              </a:lnSpc>
              <a:buFont typeface="Wingdings" pitchFamily="1" charset="2"/>
              <a:buNone/>
              <a:defRPr/>
            </a:pPr>
            <a:r>
              <a:rPr lang="en-US" sz="3000" b="1" dirty="0">
                <a:latin typeface="Times New Roman" pitchFamily="1" charset="0"/>
              </a:rPr>
              <a:t>Law #4:  One Cannot Not Communicate</a:t>
            </a:r>
          </a:p>
          <a:p>
            <a:pPr eaLnBrk="1" hangingPunct="1">
              <a:lnSpc>
                <a:spcPct val="90000"/>
              </a:lnSpc>
              <a:buFont typeface="Wingdings" pitchFamily="1" charset="2"/>
              <a:buNone/>
              <a:defRPr/>
            </a:pPr>
            <a:r>
              <a:rPr lang="en-US" sz="2400" b="1" dirty="0">
                <a:latin typeface="Times New Roman" pitchFamily="1" charset="0"/>
              </a:rPr>
              <a:t>		No matter what you say or don’t say</a:t>
            </a:r>
          </a:p>
          <a:p>
            <a:pPr eaLnBrk="1" hangingPunct="1">
              <a:lnSpc>
                <a:spcPct val="90000"/>
              </a:lnSpc>
              <a:buFont typeface="Wingdings" pitchFamily="1" charset="2"/>
              <a:buNone/>
              <a:defRPr/>
            </a:pPr>
            <a:r>
              <a:rPr lang="en-US" sz="2400" b="1" dirty="0">
                <a:latin typeface="Times New Roman" pitchFamily="1" charset="0"/>
              </a:rPr>
              <a:t>		It’s also what you say and how you say it</a:t>
            </a:r>
          </a:p>
          <a:p>
            <a:pPr eaLnBrk="1" hangingPunct="1">
              <a:lnSpc>
                <a:spcPct val="90000"/>
              </a:lnSpc>
              <a:buFont typeface="Wingdings" pitchFamily="1" charset="2"/>
              <a:buNone/>
              <a:defRPr/>
            </a:pPr>
            <a:endParaRPr lang="en-US" sz="1400" b="1" dirty="0">
              <a:latin typeface="Times New Roman" pitchFamily="1" charset="0"/>
            </a:endParaRPr>
          </a:p>
          <a:p>
            <a:pPr eaLnBrk="1" hangingPunct="1">
              <a:lnSpc>
                <a:spcPct val="90000"/>
              </a:lnSpc>
              <a:buFont typeface="Wingdings" pitchFamily="1" charset="2"/>
              <a:buNone/>
              <a:defRPr/>
            </a:pPr>
            <a:r>
              <a:rPr lang="en-US" sz="2400" b="1" dirty="0">
                <a:latin typeface="Times New Roman" pitchFamily="1" charset="0"/>
              </a:rPr>
              <a:t>			</a:t>
            </a:r>
            <a:r>
              <a:rPr lang="en-US" sz="2400" b="1" u="sng" dirty="0">
                <a:latin typeface="Times New Roman" pitchFamily="1" charset="0"/>
              </a:rPr>
              <a:t>S</a:t>
            </a:r>
            <a:r>
              <a:rPr lang="en-US" sz="2400" dirty="0">
                <a:latin typeface="Times New Roman" pitchFamily="1" charset="0"/>
              </a:rPr>
              <a:t>quarely face the other person</a:t>
            </a:r>
          </a:p>
          <a:p>
            <a:pPr eaLnBrk="1" hangingPunct="1">
              <a:lnSpc>
                <a:spcPct val="90000"/>
              </a:lnSpc>
              <a:buFont typeface="Wingdings" pitchFamily="1" charset="2"/>
              <a:buNone/>
              <a:defRPr/>
            </a:pPr>
            <a:r>
              <a:rPr lang="en-US" sz="2400" b="1" dirty="0">
                <a:latin typeface="Times New Roman" pitchFamily="1" charset="0"/>
              </a:rPr>
              <a:t>			</a:t>
            </a:r>
            <a:r>
              <a:rPr lang="en-US" sz="2400" b="1" u="sng" dirty="0">
                <a:latin typeface="Times New Roman" pitchFamily="1" charset="0"/>
              </a:rPr>
              <a:t>T</a:t>
            </a:r>
            <a:r>
              <a:rPr lang="en-US" sz="2400" dirty="0">
                <a:latin typeface="Times New Roman" pitchFamily="1" charset="0"/>
              </a:rPr>
              <a:t>ip your head – following along – Nod- agree</a:t>
            </a:r>
          </a:p>
          <a:p>
            <a:pPr eaLnBrk="1" hangingPunct="1">
              <a:lnSpc>
                <a:spcPct val="90000"/>
              </a:lnSpc>
              <a:buFont typeface="Wingdings" pitchFamily="1" charset="2"/>
              <a:buNone/>
              <a:defRPr/>
            </a:pPr>
            <a:r>
              <a:rPr lang="en-US" sz="2400" b="1" dirty="0">
                <a:latin typeface="Times New Roman" pitchFamily="1" charset="0"/>
              </a:rPr>
              <a:t>			</a:t>
            </a:r>
            <a:r>
              <a:rPr lang="en-US" sz="2400" b="1" u="sng" dirty="0">
                <a:latin typeface="Times New Roman" pitchFamily="1" charset="0"/>
              </a:rPr>
              <a:t>A</a:t>
            </a:r>
            <a:r>
              <a:rPr lang="en-US" sz="2400" dirty="0">
                <a:latin typeface="Times New Roman" pitchFamily="1" charset="0"/>
              </a:rPr>
              <a:t>ttentive facial expressions</a:t>
            </a:r>
          </a:p>
          <a:p>
            <a:pPr eaLnBrk="1" hangingPunct="1">
              <a:lnSpc>
                <a:spcPct val="90000"/>
              </a:lnSpc>
              <a:buFont typeface="Wingdings" pitchFamily="1" charset="2"/>
              <a:buNone/>
              <a:defRPr/>
            </a:pPr>
            <a:r>
              <a:rPr lang="en-US" sz="2400" b="1" dirty="0">
                <a:latin typeface="Times New Roman" pitchFamily="1" charset="0"/>
              </a:rPr>
              <a:t>			</a:t>
            </a:r>
            <a:r>
              <a:rPr lang="en-US" sz="2400" b="1" u="sng" dirty="0">
                <a:latin typeface="Times New Roman" pitchFamily="1" charset="0"/>
              </a:rPr>
              <a:t>B</a:t>
            </a:r>
            <a:r>
              <a:rPr lang="en-US" sz="2400" dirty="0">
                <a:latin typeface="Times New Roman" pitchFamily="1" charset="0"/>
              </a:rPr>
              <a:t>arrier-free environment</a:t>
            </a:r>
          </a:p>
          <a:p>
            <a:pPr eaLnBrk="1" hangingPunct="1">
              <a:lnSpc>
                <a:spcPct val="90000"/>
              </a:lnSpc>
              <a:buFont typeface="Wingdings" pitchFamily="1" charset="2"/>
              <a:buNone/>
              <a:defRPr/>
            </a:pPr>
            <a:r>
              <a:rPr lang="en-US" sz="2400" b="1" dirty="0">
                <a:latin typeface="Times New Roman" pitchFamily="1" charset="0"/>
              </a:rPr>
              <a:t>			</a:t>
            </a:r>
            <a:r>
              <a:rPr lang="en-US" sz="2400" b="1" u="sng" dirty="0">
                <a:latin typeface="Times New Roman" pitchFamily="1" charset="0"/>
              </a:rPr>
              <a:t>L</a:t>
            </a:r>
            <a:r>
              <a:rPr lang="en-US" sz="2400" dirty="0">
                <a:latin typeface="Times New Roman" pitchFamily="1" charset="0"/>
              </a:rPr>
              <a:t>ean forward slightly</a:t>
            </a:r>
          </a:p>
          <a:p>
            <a:pPr eaLnBrk="1" hangingPunct="1">
              <a:lnSpc>
                <a:spcPct val="90000"/>
              </a:lnSpc>
              <a:buFont typeface="Wingdings" pitchFamily="1" charset="2"/>
              <a:buNone/>
              <a:defRPr/>
            </a:pPr>
            <a:r>
              <a:rPr lang="en-US" sz="2400" b="1" dirty="0">
                <a:latin typeface="Times New Roman" pitchFamily="1" charset="0"/>
              </a:rPr>
              <a:t>			</a:t>
            </a:r>
            <a:r>
              <a:rPr lang="en-US" sz="2400" b="1" u="sng" dirty="0">
                <a:latin typeface="Times New Roman" pitchFamily="1" charset="0"/>
              </a:rPr>
              <a:t>E</a:t>
            </a:r>
            <a:r>
              <a:rPr lang="en-US" sz="2400" dirty="0">
                <a:latin typeface="Times New Roman" pitchFamily="1" charset="0"/>
              </a:rPr>
              <a:t>ye contact (normal)</a:t>
            </a:r>
          </a:p>
          <a:p>
            <a:pPr eaLnBrk="1" hangingPunct="1">
              <a:lnSpc>
                <a:spcPct val="90000"/>
              </a:lnSpc>
              <a:buFont typeface="Wingdings" pitchFamily="1" charset="2"/>
              <a:buNone/>
              <a:defRPr/>
            </a:pPr>
            <a:endParaRPr lang="en-US" sz="2400" b="1" dirty="0">
              <a:latin typeface="Times New Roman" pitchFamily="1" charset="0"/>
            </a:endParaRPr>
          </a:p>
        </p:txBody>
      </p:sp>
    </p:spTree>
    <p:extLst>
      <p:ext uri="{BB962C8B-B14F-4D97-AF65-F5344CB8AC3E}">
        <p14:creationId xmlns:p14="http://schemas.microsoft.com/office/powerpoint/2010/main" val="3865315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635F04A-635F-0F42-A275-20C9719A4B4A}"/>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C0A91136-06AF-264B-8E1F-4F14A079685C}"/>
              </a:ext>
            </a:extLst>
          </p:cNvPr>
          <p:cNvSpPr>
            <a:spLocks noGrp="1"/>
          </p:cNvSpPr>
          <p:nvPr>
            <p:ph type="ftr" sz="quarter" idx="11"/>
          </p:nvPr>
        </p:nvSpPr>
        <p:spPr/>
        <p:txBody>
          <a:bodyPr/>
          <a:lstStyle/>
          <a:p>
            <a:pPr>
              <a:defRPr/>
            </a:pPr>
            <a:endParaRPr lang="en-US"/>
          </a:p>
        </p:txBody>
      </p:sp>
      <p:sp>
        <p:nvSpPr>
          <p:cNvPr id="105474" name="Rectangle 2">
            <a:extLst>
              <a:ext uri="{FF2B5EF4-FFF2-40B4-BE49-F238E27FC236}">
                <a16:creationId xmlns:a16="http://schemas.microsoft.com/office/drawing/2014/main" id="{8D0633B6-8409-9647-B99B-37483D589B5B}"/>
              </a:ext>
            </a:extLst>
          </p:cNvPr>
          <p:cNvSpPr>
            <a:spLocks noGrp="1" noRot="1" noChangeArrowheads="1"/>
          </p:cNvSpPr>
          <p:nvPr>
            <p:ph type="title"/>
          </p:nvPr>
        </p:nvSpPr>
        <p:spPr/>
        <p:txBody>
          <a:bodyPr/>
          <a:lstStyle/>
          <a:p>
            <a:pPr eaLnBrk="1" hangingPunct="1">
              <a:defRPr/>
            </a:pPr>
            <a:r>
              <a:rPr lang="en-US" sz="4300" b="1" dirty="0">
                <a:solidFill>
                  <a:schemeClr val="tx1"/>
                </a:solidFill>
                <a:latin typeface="Times New Roman" pitchFamily="1" charset="0"/>
                <a:ea typeface="ヒラギノ角ゴ ProN W3" pitchFamily="1" charset="-128"/>
              </a:rPr>
              <a:t>The Five Laws of Customer Service</a:t>
            </a:r>
            <a:endParaRPr lang="en-US" b="1" dirty="0">
              <a:solidFill>
                <a:schemeClr val="tx1"/>
              </a:solidFill>
              <a:latin typeface="Times New Roman" pitchFamily="1" charset="0"/>
              <a:ea typeface="ヒラギノ角ゴ ProN W3" pitchFamily="1" charset="-128"/>
            </a:endParaRPr>
          </a:p>
        </p:txBody>
      </p:sp>
      <p:sp>
        <p:nvSpPr>
          <p:cNvPr id="105475" name="Rectangle 3">
            <a:extLst>
              <a:ext uri="{FF2B5EF4-FFF2-40B4-BE49-F238E27FC236}">
                <a16:creationId xmlns:a16="http://schemas.microsoft.com/office/drawing/2014/main" id="{A40AC694-99B8-3841-9A69-A779DECC92BB}"/>
              </a:ext>
            </a:extLst>
          </p:cNvPr>
          <p:cNvSpPr>
            <a:spLocks noGrp="1" noRot="1" noChangeArrowheads="1"/>
          </p:cNvSpPr>
          <p:nvPr>
            <p:ph type="body" idx="1"/>
          </p:nvPr>
        </p:nvSpPr>
        <p:spPr/>
        <p:txBody>
          <a:bodyPr/>
          <a:lstStyle/>
          <a:p>
            <a:pPr eaLnBrk="1" hangingPunct="1">
              <a:lnSpc>
                <a:spcPct val="90000"/>
              </a:lnSpc>
              <a:buFont typeface="Wingdings" pitchFamily="1" charset="2"/>
              <a:buNone/>
              <a:defRPr/>
            </a:pPr>
            <a:r>
              <a:rPr lang="en-US" sz="2900" b="1" dirty="0">
                <a:latin typeface="Times New Roman" pitchFamily="1" charset="0"/>
              </a:rPr>
              <a:t>Law #5:  Two Elements:</a:t>
            </a:r>
          </a:p>
          <a:p>
            <a:pPr eaLnBrk="1" hangingPunct="1">
              <a:lnSpc>
                <a:spcPct val="90000"/>
              </a:lnSpc>
              <a:buFont typeface="Wingdings" pitchFamily="1" charset="2"/>
              <a:buNone/>
              <a:defRPr/>
            </a:pPr>
            <a:r>
              <a:rPr lang="en-US" sz="2900" b="1" dirty="0">
                <a:latin typeface="Times New Roman" pitchFamily="1" charset="0"/>
              </a:rPr>
              <a:t>			</a:t>
            </a:r>
          </a:p>
          <a:p>
            <a:pPr eaLnBrk="1" hangingPunct="1">
              <a:lnSpc>
                <a:spcPct val="90000"/>
              </a:lnSpc>
              <a:buFont typeface="Wingdings" pitchFamily="1" charset="2"/>
              <a:buNone/>
              <a:defRPr/>
            </a:pPr>
            <a:r>
              <a:rPr lang="en-US" sz="2900" b="1" dirty="0">
                <a:latin typeface="Times New Roman" pitchFamily="1" charset="0"/>
              </a:rPr>
              <a:t>	Content and Relationship</a:t>
            </a:r>
          </a:p>
          <a:p>
            <a:pPr eaLnBrk="1" hangingPunct="1">
              <a:lnSpc>
                <a:spcPct val="90000"/>
              </a:lnSpc>
              <a:buFont typeface="Wingdings" pitchFamily="1" charset="2"/>
              <a:buNone/>
              <a:defRPr/>
            </a:pPr>
            <a:endParaRPr lang="en-US" sz="1200" b="1" dirty="0">
              <a:latin typeface="Times New Roman" pitchFamily="1" charset="0"/>
            </a:endParaRPr>
          </a:p>
          <a:p>
            <a:pPr eaLnBrk="1" hangingPunct="1">
              <a:lnSpc>
                <a:spcPct val="90000"/>
              </a:lnSpc>
              <a:buFont typeface="Wingdings" pitchFamily="1" charset="2"/>
              <a:buNone/>
              <a:defRPr/>
            </a:pPr>
            <a:r>
              <a:rPr lang="en-US" sz="2900" b="1" dirty="0">
                <a:latin typeface="Times New Roman" pitchFamily="1" charset="0"/>
              </a:rPr>
              <a:t>		</a:t>
            </a:r>
            <a:r>
              <a:rPr lang="en-US" sz="2900" dirty="0">
                <a:latin typeface="Times New Roman" pitchFamily="1" charset="0"/>
              </a:rPr>
              <a:t>Get it Done</a:t>
            </a:r>
          </a:p>
          <a:p>
            <a:pPr eaLnBrk="1" hangingPunct="1">
              <a:lnSpc>
                <a:spcPct val="90000"/>
              </a:lnSpc>
              <a:buFont typeface="Wingdings" pitchFamily="1" charset="2"/>
              <a:buNone/>
              <a:defRPr/>
            </a:pPr>
            <a:r>
              <a:rPr lang="en-US" sz="2900" dirty="0">
                <a:latin typeface="Times New Roman" pitchFamily="1" charset="0"/>
              </a:rPr>
              <a:t>			Get it Right</a:t>
            </a:r>
          </a:p>
          <a:p>
            <a:pPr eaLnBrk="1" hangingPunct="1">
              <a:lnSpc>
                <a:spcPct val="90000"/>
              </a:lnSpc>
              <a:buFont typeface="Wingdings" pitchFamily="1" charset="2"/>
              <a:buNone/>
              <a:defRPr/>
            </a:pPr>
            <a:r>
              <a:rPr lang="en-US" sz="2900" dirty="0">
                <a:latin typeface="Times New Roman" pitchFamily="1" charset="0"/>
              </a:rPr>
              <a:t>				Get Along</a:t>
            </a:r>
          </a:p>
          <a:p>
            <a:pPr eaLnBrk="1" hangingPunct="1">
              <a:lnSpc>
                <a:spcPct val="90000"/>
              </a:lnSpc>
              <a:buFont typeface="Wingdings" pitchFamily="1" charset="2"/>
              <a:buNone/>
              <a:defRPr/>
            </a:pPr>
            <a:r>
              <a:rPr lang="en-US" sz="2900" dirty="0">
                <a:latin typeface="Times New Roman" pitchFamily="1" charset="0"/>
              </a:rPr>
              <a:t>					Get Appreciation</a:t>
            </a:r>
          </a:p>
        </p:txBody>
      </p:sp>
    </p:spTree>
    <p:extLst>
      <p:ext uri="{BB962C8B-B14F-4D97-AF65-F5344CB8AC3E}">
        <p14:creationId xmlns:p14="http://schemas.microsoft.com/office/powerpoint/2010/main" val="2919603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88E1-3FB1-5742-84A2-0EC45068BF87}"/>
              </a:ext>
            </a:extLst>
          </p:cNvPr>
          <p:cNvSpPr>
            <a:spLocks noGrp="1"/>
          </p:cNvSpPr>
          <p:nvPr>
            <p:ph type="title"/>
          </p:nvPr>
        </p:nvSpPr>
        <p:spPr/>
        <p:txBody>
          <a:bodyPr/>
          <a:lstStyle/>
          <a:p>
            <a:pPr>
              <a:defRPr/>
            </a:pPr>
            <a:r>
              <a:rPr lang="en-US" sz="6000" dirty="0">
                <a:solidFill>
                  <a:schemeClr val="tx1"/>
                </a:solidFill>
                <a:latin typeface="Times New Roman" pitchFamily="18" charset="0"/>
                <a:cs typeface="Times New Roman" pitchFamily="18" charset="0"/>
              </a:rPr>
              <a:t>Four Intentions</a:t>
            </a:r>
            <a:endParaRPr lang="en-US" sz="6000" dirty="0">
              <a:solidFill>
                <a:schemeClr val="tx1"/>
              </a:solidFill>
            </a:endParaRPr>
          </a:p>
        </p:txBody>
      </p:sp>
      <p:sp>
        <p:nvSpPr>
          <p:cNvPr id="3" name="Content Placeholder 2">
            <a:extLst>
              <a:ext uri="{FF2B5EF4-FFF2-40B4-BE49-F238E27FC236}">
                <a16:creationId xmlns:a16="http://schemas.microsoft.com/office/drawing/2014/main" id="{F2885D16-D8FB-9F4D-8E9C-363FBFDDD653}"/>
              </a:ext>
            </a:extLst>
          </p:cNvPr>
          <p:cNvSpPr>
            <a:spLocks noGrp="1"/>
          </p:cNvSpPr>
          <p:nvPr>
            <p:ph idx="1"/>
          </p:nvPr>
        </p:nvSpPr>
        <p:spPr/>
        <p:txBody>
          <a:bodyPr/>
          <a:lstStyle/>
          <a:p>
            <a:pPr marL="651510" indent="-514350" eaLnBrk="1" fontAlgn="auto" hangingPunct="1">
              <a:spcAft>
                <a:spcPts val="0"/>
              </a:spcAft>
              <a:buClr>
                <a:schemeClr val="tx1">
                  <a:shade val="95000"/>
                </a:schemeClr>
              </a:buClr>
              <a:buFont typeface="Wingdings 2" pitchFamily="18" charset="2"/>
              <a:buNone/>
              <a:defRPr/>
            </a:pPr>
            <a:r>
              <a:rPr lang="en-US" dirty="0"/>
              <a:t>	</a:t>
            </a:r>
            <a:r>
              <a:rPr lang="en-US" sz="4400" dirty="0">
                <a:latin typeface="Times New Roman" pitchFamily="18" charset="0"/>
                <a:cs typeface="Times New Roman" pitchFamily="18" charset="0"/>
              </a:rPr>
              <a:t>Get “It” Done</a:t>
            </a:r>
          </a:p>
          <a:p>
            <a:pPr marL="651510" indent="-514350" eaLnBrk="1" fontAlgn="auto" hangingPunct="1">
              <a:spcAft>
                <a:spcPts val="0"/>
              </a:spcAft>
              <a:buClr>
                <a:schemeClr val="tx1">
                  <a:shade val="95000"/>
                </a:schemeClr>
              </a:buClr>
              <a:buFont typeface="Wingdings 2" pitchFamily="18" charset="2"/>
              <a:buNone/>
              <a:defRPr/>
            </a:pPr>
            <a:r>
              <a:rPr lang="en-US" sz="4400" dirty="0">
                <a:latin typeface="Times New Roman" pitchFamily="18" charset="0"/>
                <a:cs typeface="Times New Roman" pitchFamily="18" charset="0"/>
              </a:rPr>
              <a:t>			Get “It” Right</a:t>
            </a:r>
          </a:p>
          <a:p>
            <a:pPr marL="651510" indent="-514350" eaLnBrk="1" fontAlgn="auto" hangingPunct="1">
              <a:spcAft>
                <a:spcPts val="0"/>
              </a:spcAft>
              <a:buClr>
                <a:schemeClr val="tx1">
                  <a:shade val="95000"/>
                </a:schemeClr>
              </a:buClr>
              <a:buFont typeface="Wingdings 2" pitchFamily="18" charset="2"/>
              <a:buNone/>
              <a:defRPr/>
            </a:pPr>
            <a:r>
              <a:rPr lang="en-US" sz="4400" dirty="0">
                <a:latin typeface="Times New Roman" pitchFamily="18" charset="0"/>
                <a:cs typeface="Times New Roman" pitchFamily="18" charset="0"/>
              </a:rPr>
              <a:t>				Get Along</a:t>
            </a:r>
          </a:p>
          <a:p>
            <a:pPr marL="651510" indent="-514350" eaLnBrk="1" fontAlgn="auto" hangingPunct="1">
              <a:spcAft>
                <a:spcPts val="0"/>
              </a:spcAft>
              <a:buClr>
                <a:schemeClr val="tx1">
                  <a:shade val="95000"/>
                </a:schemeClr>
              </a:buClr>
              <a:buFont typeface="Wingdings 2" pitchFamily="18" charset="2"/>
              <a:buNone/>
              <a:defRPr/>
            </a:pPr>
            <a:r>
              <a:rPr lang="en-US" sz="4400" dirty="0">
                <a:latin typeface="Times New Roman" pitchFamily="18" charset="0"/>
                <a:cs typeface="Times New Roman" pitchFamily="18" charset="0"/>
              </a:rPr>
              <a:t>					Get Appreciation</a:t>
            </a:r>
          </a:p>
          <a:p>
            <a:pPr>
              <a:buFont typeface="Wingdings" pitchFamily="1" charset="2"/>
              <a:buNone/>
              <a:defRPr/>
            </a:pPr>
            <a:endParaRPr lang="en-US" sz="4400"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id="{F3B0B774-DBD7-244A-A60A-EDCA1B847501}"/>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19E571C1-ACC9-7843-B35D-06A365C0BC8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41800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6B91D1-2217-D64E-BD92-EE6DE83C489D}"/>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341258AB-75C2-BF45-9CCB-C656D2F30025}"/>
              </a:ext>
            </a:extLst>
          </p:cNvPr>
          <p:cNvSpPr>
            <a:spLocks noGrp="1"/>
          </p:cNvSpPr>
          <p:nvPr>
            <p:ph type="ftr" sz="quarter" idx="11"/>
          </p:nvPr>
        </p:nvSpPr>
        <p:spPr/>
        <p:txBody>
          <a:bodyPr/>
          <a:lstStyle/>
          <a:p>
            <a:pPr>
              <a:defRPr/>
            </a:pPr>
            <a:endParaRPr lang="en-US"/>
          </a:p>
        </p:txBody>
      </p:sp>
      <p:sp>
        <p:nvSpPr>
          <p:cNvPr id="98306" name="Rectangle 2">
            <a:extLst>
              <a:ext uri="{FF2B5EF4-FFF2-40B4-BE49-F238E27FC236}">
                <a16:creationId xmlns:a16="http://schemas.microsoft.com/office/drawing/2014/main" id="{822CDAB8-C4A9-7C41-AACA-F8EB8C68B373}"/>
              </a:ext>
            </a:extLst>
          </p:cNvPr>
          <p:cNvSpPr>
            <a:spLocks noGrp="1" noRot="1" noChangeArrowheads="1"/>
          </p:cNvSpPr>
          <p:nvPr>
            <p:ph type="title"/>
          </p:nvPr>
        </p:nvSpPr>
        <p:spPr/>
        <p:txBody>
          <a:bodyPr/>
          <a:lstStyle/>
          <a:p>
            <a:pPr eaLnBrk="1" hangingPunct="1">
              <a:defRPr/>
            </a:pPr>
            <a:r>
              <a:rPr lang="en-US" sz="4000" dirty="0">
                <a:solidFill>
                  <a:schemeClr val="tx1"/>
                </a:solidFill>
                <a:latin typeface="Times New Roman" pitchFamily="18" charset="0"/>
                <a:cs typeface="Times New Roman" pitchFamily="18" charset="0"/>
              </a:rPr>
              <a:t>What If These Intentions Aren’t Fulfilled?</a:t>
            </a:r>
          </a:p>
        </p:txBody>
      </p:sp>
      <p:sp>
        <p:nvSpPr>
          <p:cNvPr id="98307" name="Rectangle 3">
            <a:extLst>
              <a:ext uri="{FF2B5EF4-FFF2-40B4-BE49-F238E27FC236}">
                <a16:creationId xmlns:a16="http://schemas.microsoft.com/office/drawing/2014/main" id="{A5C9F29E-EDCA-2746-95E5-A41DF928E321}"/>
              </a:ext>
            </a:extLst>
          </p:cNvPr>
          <p:cNvSpPr>
            <a:spLocks noGrp="1" noRot="1" noChangeArrowheads="1"/>
          </p:cNvSpPr>
          <p:nvPr>
            <p:ph type="body" idx="1"/>
          </p:nvPr>
        </p:nvSpPr>
        <p:spPr/>
        <p:txBody>
          <a:bodyPr/>
          <a:lstStyle/>
          <a:p>
            <a:pPr eaLnBrk="1" hangingPunct="1">
              <a:buFont typeface="Wingdings" pitchFamily="1" charset="2"/>
              <a:buNone/>
              <a:defRPr/>
            </a:pPr>
            <a:endParaRPr lang="en-US" dirty="0"/>
          </a:p>
          <a:p>
            <a:pPr eaLnBrk="1" hangingPunct="1">
              <a:buFont typeface="Wingdings" pitchFamily="1" charset="2"/>
              <a:buNone/>
              <a:defRPr/>
            </a:pPr>
            <a:r>
              <a:rPr lang="en-US" dirty="0">
                <a:latin typeface="Times New Roman" pitchFamily="18" charset="0"/>
                <a:cs typeface="Times New Roman" pitchFamily="18" charset="0"/>
              </a:rPr>
              <a:t>Get it Done – </a:t>
            </a:r>
            <a:r>
              <a:rPr lang="en-US" i="1" dirty="0">
                <a:latin typeface="Times New Roman" pitchFamily="18" charset="0"/>
                <a:cs typeface="Times New Roman" pitchFamily="18" charset="0"/>
              </a:rPr>
              <a:t>Controlling</a:t>
            </a:r>
          </a:p>
          <a:p>
            <a:pPr eaLnBrk="1" hangingPunct="1">
              <a:buFont typeface="Wingdings" pitchFamily="1" charset="2"/>
              <a:buNone/>
              <a:defRPr/>
            </a:pPr>
            <a:r>
              <a:rPr lang="en-US" dirty="0">
                <a:latin typeface="Times New Roman" pitchFamily="18" charset="0"/>
                <a:cs typeface="Times New Roman" pitchFamily="18" charset="0"/>
              </a:rPr>
              <a:t>Get it Right – </a:t>
            </a:r>
            <a:r>
              <a:rPr lang="en-US" i="1" dirty="0">
                <a:latin typeface="Times New Roman" pitchFamily="18" charset="0"/>
                <a:cs typeface="Times New Roman" pitchFamily="18" charset="0"/>
              </a:rPr>
              <a:t>Perfectionistic</a:t>
            </a:r>
          </a:p>
          <a:p>
            <a:pPr eaLnBrk="1" hangingPunct="1">
              <a:buFont typeface="Wingdings" pitchFamily="1" charset="2"/>
              <a:buNone/>
              <a:defRPr/>
            </a:pPr>
            <a:r>
              <a:rPr lang="en-US" dirty="0">
                <a:latin typeface="Times New Roman" pitchFamily="18" charset="0"/>
                <a:cs typeface="Times New Roman" pitchFamily="18" charset="0"/>
              </a:rPr>
              <a:t>Get Along – </a:t>
            </a:r>
            <a:r>
              <a:rPr lang="en-US" i="1" dirty="0">
                <a:latin typeface="Times New Roman" pitchFamily="18" charset="0"/>
                <a:cs typeface="Times New Roman" pitchFamily="18" charset="0"/>
              </a:rPr>
              <a:t>Approval Seeking</a:t>
            </a:r>
          </a:p>
          <a:p>
            <a:pPr eaLnBrk="1" hangingPunct="1">
              <a:buFont typeface="Wingdings" pitchFamily="1" charset="2"/>
              <a:buNone/>
              <a:defRPr/>
            </a:pPr>
            <a:r>
              <a:rPr lang="en-US" dirty="0">
                <a:latin typeface="Times New Roman" pitchFamily="18" charset="0"/>
                <a:cs typeface="Times New Roman" pitchFamily="18" charset="0"/>
              </a:rPr>
              <a:t>Get Appreciation – </a:t>
            </a:r>
            <a:r>
              <a:rPr lang="en-US" i="1" dirty="0">
                <a:latin typeface="Times New Roman" pitchFamily="18" charset="0"/>
                <a:cs typeface="Times New Roman" pitchFamily="18" charset="0"/>
              </a:rPr>
              <a:t>Attention Getting</a:t>
            </a:r>
          </a:p>
        </p:txBody>
      </p:sp>
    </p:spTree>
    <p:extLst>
      <p:ext uri="{BB962C8B-B14F-4D97-AF65-F5344CB8AC3E}">
        <p14:creationId xmlns:p14="http://schemas.microsoft.com/office/powerpoint/2010/main" val="270644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FBA1B-0401-714B-B1E2-0319A8A56A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B2E35C-52EB-9249-B83A-1B74DBF2C8C1}"/>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000" dirty="0">
                <a:latin typeface="Times New Roman" panose="02020603050405020304" pitchFamily="18" charset="0"/>
                <a:cs typeface="Times New Roman" panose="02020603050405020304" pitchFamily="18" charset="0"/>
              </a:rPr>
              <a:t>It’s </a:t>
            </a:r>
            <a:r>
              <a:rPr lang="en-US" sz="4000" i="1" u="sng" dirty="0">
                <a:latin typeface="Times New Roman" panose="02020603050405020304" pitchFamily="18" charset="0"/>
                <a:cs typeface="Times New Roman" panose="02020603050405020304" pitchFamily="18" charset="0"/>
              </a:rPr>
              <a:t>what</a:t>
            </a:r>
            <a:r>
              <a:rPr lang="en-US" sz="4000" dirty="0">
                <a:latin typeface="Times New Roman" panose="02020603050405020304" pitchFamily="18" charset="0"/>
                <a:cs typeface="Times New Roman" panose="02020603050405020304" pitchFamily="18" charset="0"/>
              </a:rPr>
              <a:t> you say and </a:t>
            </a:r>
            <a:r>
              <a:rPr lang="en-US" sz="4000" i="1" u="sng" dirty="0">
                <a:latin typeface="Times New Roman" panose="02020603050405020304" pitchFamily="18" charset="0"/>
                <a:cs typeface="Times New Roman" panose="02020603050405020304" pitchFamily="18" charset="0"/>
              </a:rPr>
              <a:t>how</a:t>
            </a:r>
            <a:r>
              <a:rPr lang="en-US" sz="4000" dirty="0">
                <a:latin typeface="Times New Roman" panose="02020603050405020304" pitchFamily="18" charset="0"/>
                <a:cs typeface="Times New Roman" panose="02020603050405020304" pitchFamily="18" charset="0"/>
              </a:rPr>
              <a:t> you say it.</a:t>
            </a:r>
          </a:p>
        </p:txBody>
      </p:sp>
    </p:spTree>
    <p:extLst>
      <p:ext uri="{BB962C8B-B14F-4D97-AF65-F5344CB8AC3E}">
        <p14:creationId xmlns:p14="http://schemas.microsoft.com/office/powerpoint/2010/main" val="857678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592A-9E54-1A49-9FCC-48982BE429B6}"/>
              </a:ext>
            </a:extLst>
          </p:cNvPr>
          <p:cNvSpPr>
            <a:spLocks noGrp="1"/>
          </p:cNvSpPr>
          <p:nvPr>
            <p:ph type="title"/>
          </p:nvPr>
        </p:nvSpPr>
        <p:spPr/>
        <p:txBody>
          <a:bodyPr/>
          <a:lstStyle/>
          <a:p>
            <a:pPr>
              <a:defRPr/>
            </a:pPr>
            <a:r>
              <a:rPr lang="en-US" sz="4000" dirty="0">
                <a:solidFill>
                  <a:schemeClr val="tx1"/>
                </a:solidFill>
                <a:latin typeface="Times New Roman" pitchFamily="18" charset="0"/>
                <a:cs typeface="Times New Roman" pitchFamily="18" charset="0"/>
              </a:rPr>
              <a:t>What Could You Say So They Know:</a:t>
            </a:r>
          </a:p>
        </p:txBody>
      </p:sp>
      <p:sp>
        <p:nvSpPr>
          <p:cNvPr id="3" name="Content Placeholder 2">
            <a:extLst>
              <a:ext uri="{FF2B5EF4-FFF2-40B4-BE49-F238E27FC236}">
                <a16:creationId xmlns:a16="http://schemas.microsoft.com/office/drawing/2014/main" id="{6C348CFE-9A45-E547-90DC-13918E984539}"/>
              </a:ext>
            </a:extLst>
          </p:cNvPr>
          <p:cNvSpPr>
            <a:spLocks noGrp="1"/>
          </p:cNvSpPr>
          <p:nvPr>
            <p:ph idx="1"/>
          </p:nvPr>
        </p:nvSpPr>
        <p:spPr/>
        <p:txBody>
          <a:bodyPr/>
          <a:lstStyle/>
          <a:p>
            <a:pPr>
              <a:buFont typeface="Wingdings" pitchFamily="1" charset="2"/>
              <a:buNone/>
              <a:defRPr/>
            </a:pPr>
            <a:r>
              <a:rPr lang="en-US" sz="4000" dirty="0">
                <a:latin typeface="Times New Roman" pitchFamily="18" charset="0"/>
                <a:cs typeface="Times New Roman" pitchFamily="18" charset="0"/>
              </a:rPr>
              <a:t>You’re Going to Get It Done</a:t>
            </a:r>
          </a:p>
          <a:p>
            <a:pPr>
              <a:buFont typeface="Wingdings" pitchFamily="1" charset="2"/>
              <a:buNone/>
              <a:defRPr/>
            </a:pPr>
            <a:r>
              <a:rPr lang="en-US" sz="4000" dirty="0">
                <a:latin typeface="Times New Roman" pitchFamily="18" charset="0"/>
                <a:cs typeface="Times New Roman" pitchFamily="18" charset="0"/>
              </a:rPr>
              <a:t>		You’re Going to Get It Right</a:t>
            </a:r>
          </a:p>
          <a:p>
            <a:pPr>
              <a:buFont typeface="Wingdings" pitchFamily="1" charset="2"/>
              <a:buNone/>
              <a:defRPr/>
            </a:pPr>
            <a:r>
              <a:rPr lang="en-US" sz="4000" dirty="0">
                <a:latin typeface="Times New Roman" pitchFamily="18" charset="0"/>
                <a:cs typeface="Times New Roman" pitchFamily="18" charset="0"/>
              </a:rPr>
              <a:t>			You’re Getting Along</a:t>
            </a:r>
          </a:p>
          <a:p>
            <a:pPr>
              <a:buFont typeface="Wingdings" pitchFamily="1" charset="2"/>
              <a:buNone/>
              <a:defRPr/>
            </a:pPr>
            <a:r>
              <a:rPr lang="en-US" sz="4000" dirty="0">
                <a:latin typeface="Times New Roman" pitchFamily="18" charset="0"/>
                <a:cs typeface="Times New Roman" pitchFamily="18" charset="0"/>
              </a:rPr>
              <a:t>				You Appreciate Them</a:t>
            </a:r>
          </a:p>
        </p:txBody>
      </p:sp>
      <p:sp>
        <p:nvSpPr>
          <p:cNvPr id="4" name="Date Placeholder 3">
            <a:extLst>
              <a:ext uri="{FF2B5EF4-FFF2-40B4-BE49-F238E27FC236}">
                <a16:creationId xmlns:a16="http://schemas.microsoft.com/office/drawing/2014/main" id="{AAA87483-64EB-F34A-9AE2-7CC5E83ED3FE}"/>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EBB7E07D-60B6-584F-915F-B87CAAD20F6E}"/>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44475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3">
            <a:extLst>
              <a:ext uri="{FF2B5EF4-FFF2-40B4-BE49-F238E27FC236}">
                <a16:creationId xmlns:a16="http://schemas.microsoft.com/office/drawing/2014/main" id="{93E63E84-6480-7548-B1FD-70330104C032}"/>
              </a:ext>
            </a:extLst>
          </p:cNvPr>
          <p:cNvSpPr>
            <a:spLocks noGrp="1"/>
          </p:cNvSpPr>
          <p:nvPr>
            <p:ph type="dt" sz="quarter" idx="10"/>
          </p:nvPr>
        </p:nvSpPr>
        <p:spPr/>
        <p:txBody>
          <a:bodyPr/>
          <a:lstStyle>
            <a:lvl1pPr>
              <a:spcBef>
                <a:spcPct val="20000"/>
              </a:spcBef>
              <a:buClr>
                <a:schemeClr val="hlink"/>
              </a:buClr>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lr>
                <a:schemeClr val="hlink"/>
              </a:buClr>
              <a:buFont typeface="Wingdings" pitchFamily="2" charset="2"/>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endParaRPr lang="en-US" altLang="en-US" sz="1050"/>
          </a:p>
        </p:txBody>
      </p:sp>
      <p:sp>
        <p:nvSpPr>
          <p:cNvPr id="20482" name="Footer Placeholder 4">
            <a:extLst>
              <a:ext uri="{FF2B5EF4-FFF2-40B4-BE49-F238E27FC236}">
                <a16:creationId xmlns:a16="http://schemas.microsoft.com/office/drawing/2014/main" id="{1ECEF255-AE7E-1B4A-B773-6BAE9CFB629C}"/>
              </a:ext>
            </a:extLst>
          </p:cNvPr>
          <p:cNvSpPr>
            <a:spLocks noGrp="1"/>
          </p:cNvSpPr>
          <p:nvPr>
            <p:ph type="ftr" sz="quarter" idx="11"/>
          </p:nvPr>
        </p:nvSpPr>
        <p:spPr/>
        <p:txBody>
          <a:bodyPr/>
          <a:lstStyle>
            <a:lvl1pPr>
              <a:spcBef>
                <a:spcPct val="20000"/>
              </a:spcBef>
              <a:buClr>
                <a:schemeClr val="hlink"/>
              </a:buClr>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lr>
                <a:schemeClr val="hlink"/>
              </a:buClr>
              <a:buFont typeface="Wingdings" pitchFamily="2" charset="2"/>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chemeClr val="hlink"/>
              </a:buClr>
              <a:buFont typeface="Wingdings" pitchFamily="2" charset="2"/>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endParaRPr lang="en-US" altLang="en-US" sz="1050"/>
          </a:p>
        </p:txBody>
      </p:sp>
      <p:sp>
        <p:nvSpPr>
          <p:cNvPr id="1026" name="Rectangle 2">
            <a:extLst>
              <a:ext uri="{FF2B5EF4-FFF2-40B4-BE49-F238E27FC236}">
                <a16:creationId xmlns:a16="http://schemas.microsoft.com/office/drawing/2014/main" id="{7108D06F-6E48-404B-B543-873595356C1D}"/>
              </a:ext>
            </a:extLst>
          </p:cNvPr>
          <p:cNvSpPr>
            <a:spLocks noGrp="1" noRot="1" noChangeArrowheads="1"/>
          </p:cNvSpPr>
          <p:nvPr>
            <p:ph type="title"/>
          </p:nvPr>
        </p:nvSpPr>
        <p:spPr>
          <a:xfrm>
            <a:off x="762000" y="533400"/>
            <a:ext cx="7620000" cy="1331913"/>
          </a:xfrm>
        </p:spPr>
        <p:txBody>
          <a:bodyPr/>
          <a:lstStyle/>
          <a:p>
            <a:pPr eaLnBrk="1" hangingPunct="1">
              <a:defRPr/>
            </a:pPr>
            <a:br>
              <a:rPr lang="en-US" b="1" dirty="0">
                <a:latin typeface="Times New Roman" pitchFamily="1" charset="0"/>
                <a:ea typeface="+mj-ea"/>
                <a:cs typeface="+mj-cs"/>
              </a:rPr>
            </a:br>
            <a:r>
              <a:rPr lang="en-US" b="1" dirty="0">
                <a:solidFill>
                  <a:schemeClr val="tx1"/>
                </a:solidFill>
                <a:latin typeface="Times New Roman" pitchFamily="1" charset="0"/>
                <a:ea typeface="+mj-ea"/>
                <a:cs typeface="+mj-cs"/>
              </a:rPr>
              <a:t>The Customer Service Model</a:t>
            </a:r>
          </a:p>
        </p:txBody>
      </p:sp>
      <p:sp>
        <p:nvSpPr>
          <p:cNvPr id="1027" name="Rectangle 3">
            <a:extLst>
              <a:ext uri="{FF2B5EF4-FFF2-40B4-BE49-F238E27FC236}">
                <a16:creationId xmlns:a16="http://schemas.microsoft.com/office/drawing/2014/main" id="{8CD48222-5061-1B4A-B21C-5FB963915ED9}"/>
              </a:ext>
            </a:extLst>
          </p:cNvPr>
          <p:cNvSpPr>
            <a:spLocks noGrp="1" noRot="1" noChangeArrowheads="1"/>
          </p:cNvSpPr>
          <p:nvPr>
            <p:ph type="body" idx="1"/>
          </p:nvPr>
        </p:nvSpPr>
        <p:spPr>
          <a:xfrm>
            <a:off x="533400" y="304800"/>
            <a:ext cx="8001000" cy="5486400"/>
          </a:xfrm>
          <a:ln>
            <a:solidFill>
              <a:schemeClr val="tx1"/>
            </a:solidFill>
          </a:ln>
        </p:spPr>
        <p:txBody>
          <a:bodyPr/>
          <a:lstStyle/>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r>
              <a:rPr lang="en-US" dirty="0">
                <a:latin typeface="Times New Roman" pitchFamily="1" charset="0"/>
                <a:ea typeface="+mn-ea"/>
                <a:cs typeface="+mn-cs"/>
              </a:rPr>
              <a:t>Message</a:t>
            </a:r>
          </a:p>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r>
              <a:rPr lang="en-US" sz="2000" dirty="0">
                <a:latin typeface="Times New Roman" pitchFamily="1" charset="0"/>
                <a:ea typeface="+mn-ea"/>
                <a:cs typeface="+mn-cs"/>
              </a:rPr>
              <a:t>Self			             Other </a:t>
            </a:r>
          </a:p>
          <a:p>
            <a:pPr algn="ctr" eaLnBrk="1" hangingPunct="1">
              <a:buFont typeface="Wingdings" pitchFamily="1" charset="2"/>
              <a:buNone/>
              <a:defRPr/>
            </a:pPr>
            <a:r>
              <a:rPr lang="en-US" sz="2000" dirty="0">
                <a:latin typeface="Times New Roman" pitchFamily="1" charset="0"/>
                <a:ea typeface="+mn-ea"/>
                <a:cs typeface="+mn-cs"/>
              </a:rPr>
              <a:t>				             Party</a:t>
            </a:r>
          </a:p>
          <a:p>
            <a:pPr algn="ctr" eaLnBrk="1" hangingPunct="1">
              <a:buFont typeface="Wingdings" pitchFamily="1" charset="2"/>
              <a:buNone/>
              <a:defRPr/>
            </a:pPr>
            <a:endParaRPr lang="en-US" dirty="0">
              <a:latin typeface="Times New Roman" pitchFamily="1" charset="0"/>
              <a:ea typeface="+mn-ea"/>
              <a:cs typeface="+mn-cs"/>
            </a:endParaRPr>
          </a:p>
          <a:p>
            <a:pPr algn="ctr" eaLnBrk="1" hangingPunct="1">
              <a:buFont typeface="Wingdings" pitchFamily="1" charset="2"/>
              <a:buNone/>
              <a:defRPr/>
            </a:pPr>
            <a:r>
              <a:rPr lang="en-US" dirty="0">
                <a:latin typeface="Times New Roman" pitchFamily="1" charset="0"/>
                <a:ea typeface="+mn-ea"/>
                <a:cs typeface="+mn-cs"/>
              </a:rPr>
              <a:t>Feedback</a:t>
            </a:r>
          </a:p>
        </p:txBody>
      </p:sp>
      <p:sp>
        <p:nvSpPr>
          <p:cNvPr id="2" name="Donut 1">
            <a:extLst>
              <a:ext uri="{FF2B5EF4-FFF2-40B4-BE49-F238E27FC236}">
                <a16:creationId xmlns:a16="http://schemas.microsoft.com/office/drawing/2014/main" id="{08379EEB-F995-F946-9B1A-980186EF28A2}"/>
              </a:ext>
            </a:extLst>
          </p:cNvPr>
          <p:cNvSpPr/>
          <p:nvPr/>
        </p:nvSpPr>
        <p:spPr bwMode="auto">
          <a:xfrm>
            <a:off x="1771650" y="2571750"/>
            <a:ext cx="2057400" cy="192405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ea typeface="ＭＳ Ｐゴシック" pitchFamily="1" charset="-128"/>
            </a:endParaRPr>
          </a:p>
        </p:txBody>
      </p:sp>
      <p:sp>
        <p:nvSpPr>
          <p:cNvPr id="7" name="Donut 6">
            <a:extLst>
              <a:ext uri="{FF2B5EF4-FFF2-40B4-BE49-F238E27FC236}">
                <a16:creationId xmlns:a16="http://schemas.microsoft.com/office/drawing/2014/main" id="{2CD7BFA6-336A-9141-A957-0794A2D11C6B}"/>
              </a:ext>
            </a:extLst>
          </p:cNvPr>
          <p:cNvSpPr/>
          <p:nvPr/>
        </p:nvSpPr>
        <p:spPr bwMode="auto">
          <a:xfrm>
            <a:off x="5257800" y="2598738"/>
            <a:ext cx="2057400" cy="1897062"/>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ea typeface="ＭＳ Ｐゴシック" pitchFamily="1" charset="-128"/>
            </a:endParaRPr>
          </a:p>
        </p:txBody>
      </p:sp>
      <p:sp>
        <p:nvSpPr>
          <p:cNvPr id="28679" name="Right Arrow 9">
            <a:extLst>
              <a:ext uri="{FF2B5EF4-FFF2-40B4-BE49-F238E27FC236}">
                <a16:creationId xmlns:a16="http://schemas.microsoft.com/office/drawing/2014/main" id="{74CC0B88-DE27-864A-87B7-0D34BBA901E2}"/>
              </a:ext>
            </a:extLst>
          </p:cNvPr>
          <p:cNvSpPr>
            <a:spLocks noChangeArrowheads="1"/>
          </p:cNvSpPr>
          <p:nvPr/>
        </p:nvSpPr>
        <p:spPr bwMode="auto">
          <a:xfrm>
            <a:off x="3486150" y="2800350"/>
            <a:ext cx="2171700" cy="477838"/>
          </a:xfrm>
          <a:prstGeom prst="rightArrow">
            <a:avLst>
              <a:gd name="adj1" fmla="val 50000"/>
              <a:gd name="adj2" fmla="val 49951"/>
            </a:avLst>
          </a:prstGeom>
          <a:solidFill>
            <a:schemeClr val="accent1"/>
          </a:solidFill>
          <a:ln w="9525" algn="ctr">
            <a:solidFill>
              <a:schemeClr val="tx1"/>
            </a:solidFill>
            <a:round/>
            <a:headEnd/>
            <a:tailEnd/>
          </a:ln>
        </p:spPr>
        <p:txBody>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
        <p:nvSpPr>
          <p:cNvPr id="28680" name="Left Arrow 10">
            <a:extLst>
              <a:ext uri="{FF2B5EF4-FFF2-40B4-BE49-F238E27FC236}">
                <a16:creationId xmlns:a16="http://schemas.microsoft.com/office/drawing/2014/main" id="{5FB6F67A-4803-E34D-8FDA-6851D713AEED}"/>
              </a:ext>
            </a:extLst>
          </p:cNvPr>
          <p:cNvSpPr>
            <a:spLocks noChangeArrowheads="1"/>
          </p:cNvSpPr>
          <p:nvPr/>
        </p:nvSpPr>
        <p:spPr bwMode="auto">
          <a:xfrm>
            <a:off x="3478213" y="3451225"/>
            <a:ext cx="2171700" cy="401638"/>
          </a:xfrm>
          <a:prstGeom prst="leftArrow">
            <a:avLst>
              <a:gd name="adj1" fmla="val 50000"/>
              <a:gd name="adj2" fmla="val 49941"/>
            </a:avLst>
          </a:prstGeom>
          <a:solidFill>
            <a:schemeClr val="accent1"/>
          </a:solidFill>
          <a:ln w="9525" algn="ctr">
            <a:solidFill>
              <a:schemeClr val="tx1"/>
            </a:solidFill>
            <a:round/>
            <a:headEnd/>
            <a:tailEnd/>
          </a:ln>
        </p:spPr>
        <p:txBody>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p>
        </p:txBody>
      </p:sp>
    </p:spTree>
    <p:extLst>
      <p:ext uri="{BB962C8B-B14F-4D97-AF65-F5344CB8AC3E}">
        <p14:creationId xmlns:p14="http://schemas.microsoft.com/office/powerpoint/2010/main" val="384633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5843" name="Rectangle 2"/>
          <p:cNvSpPr>
            <a:spLocks noGrp="1" noRot="1" noChangeArrowheads="1"/>
          </p:cNvSpPr>
          <p:nvPr>
            <p:ph type="title"/>
          </p:nvPr>
        </p:nvSpPr>
        <p:spPr/>
        <p:txBody>
          <a:bodyPr/>
          <a:lstStyle/>
          <a:p>
            <a:pPr eaLnBrk="1" hangingPunct="1"/>
            <a:r>
              <a:rPr lang="en-US" sz="3200" b="1" dirty="0">
                <a:solidFill>
                  <a:schemeClr val="tx1"/>
                </a:solidFill>
                <a:latin typeface="Times New Roman" charset="0"/>
                <a:ea typeface="ヒラギノ角ゴ ProN W3" charset="0"/>
                <a:cs typeface="ヒラギノ角ゴ ProN W3" charset="0"/>
              </a:rPr>
              <a:t>Identify &amp; Improve Your Points of Encounter</a:t>
            </a:r>
          </a:p>
        </p:txBody>
      </p:sp>
      <p:sp>
        <p:nvSpPr>
          <p:cNvPr id="107523" name="Rectangle 3"/>
          <p:cNvSpPr>
            <a:spLocks noGrp="1" noRot="1" noChangeArrowheads="1"/>
          </p:cNvSpPr>
          <p:nvPr>
            <p:ph type="body" idx="1"/>
          </p:nvPr>
        </p:nvSpPr>
        <p:spPr>
          <a:xfrm>
            <a:off x="301625" y="1066800"/>
            <a:ext cx="8537575" cy="5032375"/>
          </a:xfrm>
        </p:spPr>
        <p:txBody>
          <a:bodyPr/>
          <a:lstStyle/>
          <a:p>
            <a:pPr marL="0" indent="0" eaLnBrk="1" hangingPunct="1">
              <a:lnSpc>
                <a:spcPct val="90000"/>
              </a:lnSpc>
              <a:buNone/>
              <a:defRPr/>
            </a:pPr>
            <a:endParaRPr lang="en-US" sz="2800" b="1" dirty="0">
              <a:latin typeface="Times New Roman" pitchFamily="1" charset="0"/>
              <a:ea typeface="+mn-ea"/>
              <a:cs typeface="+mn-cs"/>
            </a:endParaRPr>
          </a:p>
          <a:p>
            <a:pPr marL="609600" indent="-609600" eaLnBrk="1" hangingPunct="1">
              <a:lnSpc>
                <a:spcPct val="90000"/>
              </a:lnSpc>
              <a:buFont typeface="Arial" charset="0"/>
              <a:buAutoNum type="arabicPeriod"/>
              <a:defRPr/>
            </a:pPr>
            <a:r>
              <a:rPr lang="en-US" sz="2800" dirty="0">
                <a:latin typeface="Times New Roman" pitchFamily="1" charset="0"/>
                <a:ea typeface="+mn-ea"/>
                <a:cs typeface="+mn-cs"/>
              </a:rPr>
              <a:t>First</a:t>
            </a:r>
            <a:r>
              <a:rPr lang="en-US" sz="2800" b="1" dirty="0">
                <a:latin typeface="Times New Roman" pitchFamily="1" charset="0"/>
                <a:ea typeface="+mn-ea"/>
                <a:cs typeface="+mn-cs"/>
              </a:rPr>
              <a:t> </a:t>
            </a:r>
            <a:r>
              <a:rPr lang="en-US" sz="2800" b="1" u="sng" dirty="0">
                <a:latin typeface="Times New Roman" pitchFamily="1" charset="0"/>
                <a:ea typeface="+mn-ea"/>
                <a:cs typeface="+mn-cs"/>
              </a:rPr>
              <a:t>Hears</a:t>
            </a:r>
            <a:r>
              <a:rPr lang="en-US" sz="2800" b="1" dirty="0">
                <a:latin typeface="Times New Roman" pitchFamily="1" charset="0"/>
                <a:ea typeface="+mn-ea"/>
                <a:cs typeface="+mn-cs"/>
              </a:rPr>
              <a:t> </a:t>
            </a:r>
            <a:r>
              <a:rPr lang="en-US" sz="2800" dirty="0">
                <a:latin typeface="Times New Roman" pitchFamily="1" charset="0"/>
                <a:ea typeface="+mn-ea"/>
                <a:cs typeface="+mn-cs"/>
              </a:rPr>
              <a:t>about you – </a:t>
            </a:r>
            <a:r>
              <a:rPr lang="en-US" sz="2800" b="1" dirty="0">
                <a:latin typeface="Times New Roman" pitchFamily="1" charset="0"/>
                <a:ea typeface="+mn-ea"/>
                <a:cs typeface="+mn-cs"/>
              </a:rPr>
              <a:t>introduced </a:t>
            </a:r>
            <a:r>
              <a:rPr lang="en-US" sz="2800" dirty="0">
                <a:latin typeface="Times New Roman" pitchFamily="1" charset="0"/>
                <a:ea typeface="+mn-ea"/>
                <a:cs typeface="+mn-cs"/>
              </a:rPr>
              <a:t>to you</a:t>
            </a:r>
          </a:p>
          <a:p>
            <a:pPr marL="609600" indent="-609600" eaLnBrk="1" hangingPunct="1">
              <a:lnSpc>
                <a:spcPct val="90000"/>
              </a:lnSpc>
              <a:buFont typeface="Arial" charset="0"/>
              <a:buAutoNum type="arabicPeriod"/>
              <a:defRPr/>
            </a:pPr>
            <a:r>
              <a:rPr lang="en-US" sz="2800" dirty="0">
                <a:latin typeface="Times New Roman" pitchFamily="1" charset="0"/>
                <a:ea typeface="+mn-ea"/>
                <a:cs typeface="+mn-cs"/>
              </a:rPr>
              <a:t>Makes contact with by </a:t>
            </a:r>
            <a:r>
              <a:rPr lang="en-US" sz="2800" b="1" u="sng" dirty="0">
                <a:latin typeface="Times New Roman" pitchFamily="1" charset="0"/>
                <a:ea typeface="+mn-ea"/>
                <a:cs typeface="+mn-cs"/>
              </a:rPr>
              <a:t>Phone</a:t>
            </a:r>
          </a:p>
          <a:p>
            <a:pPr marL="609600" indent="-609600" eaLnBrk="1" hangingPunct="1">
              <a:lnSpc>
                <a:spcPct val="90000"/>
              </a:lnSpc>
              <a:buFont typeface="Arial" charset="0"/>
              <a:buAutoNum type="arabicPeriod"/>
              <a:defRPr/>
            </a:pPr>
            <a:r>
              <a:rPr lang="en-US" sz="2800" dirty="0">
                <a:latin typeface="Times New Roman" pitchFamily="1" charset="0"/>
                <a:ea typeface="+mn-ea"/>
                <a:cs typeface="+mn-cs"/>
              </a:rPr>
              <a:t>Makes contact with you by </a:t>
            </a:r>
            <a:r>
              <a:rPr lang="en-US" sz="2800" b="1" u="sng" dirty="0">
                <a:latin typeface="Times New Roman" pitchFamily="1" charset="0"/>
                <a:ea typeface="+mn-ea"/>
                <a:cs typeface="+mn-cs"/>
              </a:rPr>
              <a:t>email</a:t>
            </a:r>
          </a:p>
          <a:p>
            <a:pPr marL="609600" indent="-609600" eaLnBrk="1" hangingPunct="1">
              <a:lnSpc>
                <a:spcPct val="90000"/>
              </a:lnSpc>
              <a:buFont typeface="Arial" charset="0"/>
              <a:buAutoNum type="arabicPeriod"/>
              <a:defRPr/>
            </a:pPr>
            <a:r>
              <a:rPr lang="en-US" sz="2800" dirty="0">
                <a:latin typeface="Times New Roman" pitchFamily="1" charset="0"/>
                <a:ea typeface="+mn-ea"/>
                <a:cs typeface="+mn-cs"/>
              </a:rPr>
              <a:t>Makes contact with you in </a:t>
            </a:r>
            <a:r>
              <a:rPr lang="en-US" sz="2800" b="1" u="sng" dirty="0">
                <a:latin typeface="Times New Roman" pitchFamily="1" charset="0"/>
                <a:ea typeface="+mn-ea"/>
                <a:cs typeface="+mn-cs"/>
              </a:rPr>
              <a:t>Person</a:t>
            </a:r>
          </a:p>
          <a:p>
            <a:pPr marL="609600" indent="-609600" eaLnBrk="1" hangingPunct="1">
              <a:lnSpc>
                <a:spcPct val="90000"/>
              </a:lnSpc>
              <a:buFont typeface="Arial" charset="0"/>
              <a:buAutoNum type="arabicPeriod"/>
              <a:defRPr/>
            </a:pPr>
            <a:r>
              <a:rPr lang="en-US" sz="2800" b="1" u="sng" dirty="0">
                <a:latin typeface="Times New Roman" pitchFamily="1" charset="0"/>
                <a:ea typeface="+mn-ea"/>
                <a:cs typeface="+mn-cs"/>
              </a:rPr>
              <a:t>Waits</a:t>
            </a:r>
            <a:r>
              <a:rPr lang="en-US" sz="2800" b="1" dirty="0">
                <a:latin typeface="Times New Roman" pitchFamily="1" charset="0"/>
                <a:ea typeface="+mn-ea"/>
                <a:cs typeface="+mn-cs"/>
              </a:rPr>
              <a:t> </a:t>
            </a:r>
            <a:r>
              <a:rPr lang="en-US" sz="2800" dirty="0">
                <a:latin typeface="Times New Roman" pitchFamily="1" charset="0"/>
                <a:ea typeface="+mn-ea"/>
                <a:cs typeface="+mn-cs"/>
              </a:rPr>
              <a:t>to be served</a:t>
            </a:r>
          </a:p>
          <a:p>
            <a:pPr marL="609600" indent="-609600" eaLnBrk="1" hangingPunct="1">
              <a:lnSpc>
                <a:spcPct val="90000"/>
              </a:lnSpc>
              <a:buFont typeface="Arial" charset="0"/>
              <a:buAutoNum type="arabicPeriod"/>
              <a:defRPr/>
            </a:pPr>
            <a:r>
              <a:rPr lang="en-US" sz="2800" dirty="0">
                <a:latin typeface="Times New Roman" pitchFamily="1" charset="0"/>
                <a:ea typeface="+mn-ea"/>
                <a:cs typeface="+mn-cs"/>
              </a:rPr>
              <a:t>Is </a:t>
            </a:r>
            <a:r>
              <a:rPr lang="en-US" sz="2800" b="1" u="sng" dirty="0">
                <a:latin typeface="Times New Roman" pitchFamily="1" charset="0"/>
                <a:ea typeface="+mn-ea"/>
                <a:cs typeface="+mn-cs"/>
              </a:rPr>
              <a:t>Introduced</a:t>
            </a:r>
            <a:r>
              <a:rPr lang="en-US" sz="2800" b="1" dirty="0">
                <a:latin typeface="Times New Roman" pitchFamily="1" charset="0"/>
                <a:ea typeface="+mn-ea"/>
                <a:cs typeface="+mn-cs"/>
              </a:rPr>
              <a:t> </a:t>
            </a:r>
            <a:r>
              <a:rPr lang="en-US" sz="2800" dirty="0">
                <a:latin typeface="Times New Roman" pitchFamily="1" charset="0"/>
                <a:ea typeface="+mn-ea"/>
                <a:cs typeface="+mn-cs"/>
              </a:rPr>
              <a:t>to your products or services – your role</a:t>
            </a:r>
          </a:p>
          <a:p>
            <a:pPr marL="609600" indent="-609600" eaLnBrk="1" hangingPunct="1">
              <a:lnSpc>
                <a:spcPct val="90000"/>
              </a:lnSpc>
              <a:buFont typeface="Arial" charset="0"/>
              <a:buAutoNum type="arabicPeriod"/>
              <a:defRPr/>
            </a:pPr>
            <a:r>
              <a:rPr lang="en-US" sz="2800" b="1" u="sng" dirty="0">
                <a:latin typeface="Times New Roman" pitchFamily="1" charset="0"/>
                <a:ea typeface="+mn-ea"/>
                <a:cs typeface="+mn-cs"/>
              </a:rPr>
              <a:t>Tries</a:t>
            </a:r>
            <a:r>
              <a:rPr lang="en-US" sz="2800" b="1" dirty="0">
                <a:latin typeface="Times New Roman" pitchFamily="1" charset="0"/>
                <a:ea typeface="+mn-ea"/>
                <a:cs typeface="+mn-cs"/>
              </a:rPr>
              <a:t> </a:t>
            </a:r>
            <a:r>
              <a:rPr lang="en-US" sz="2800" dirty="0">
                <a:latin typeface="Times New Roman" pitchFamily="1" charset="0"/>
                <a:ea typeface="+mn-ea"/>
                <a:cs typeface="+mn-cs"/>
              </a:rPr>
              <a:t>your product or service – actions</a:t>
            </a:r>
          </a:p>
          <a:p>
            <a:pPr marL="609600" indent="-609600" eaLnBrk="1" hangingPunct="1">
              <a:lnSpc>
                <a:spcPct val="90000"/>
              </a:lnSpc>
              <a:buFont typeface="Arial" charset="0"/>
              <a:buAutoNum type="arabicPeriod"/>
              <a:defRPr/>
            </a:pPr>
            <a:r>
              <a:rPr lang="en-US" sz="2800" dirty="0">
                <a:latin typeface="Times New Roman" pitchFamily="1" charset="0"/>
                <a:ea typeface="+mn-ea"/>
                <a:cs typeface="+mn-cs"/>
              </a:rPr>
              <a:t>Experiences your</a:t>
            </a:r>
            <a:r>
              <a:rPr lang="en-US" sz="2800" b="1" dirty="0">
                <a:latin typeface="Times New Roman" pitchFamily="1" charset="0"/>
                <a:ea typeface="+mn-ea"/>
                <a:cs typeface="+mn-cs"/>
              </a:rPr>
              <a:t> </a:t>
            </a:r>
            <a:r>
              <a:rPr lang="en-US" sz="2800" b="1" u="sng" dirty="0">
                <a:latin typeface="Times New Roman" pitchFamily="1" charset="0"/>
                <a:ea typeface="+mn-ea"/>
                <a:cs typeface="+mn-cs"/>
              </a:rPr>
              <a:t>Follow Up</a:t>
            </a:r>
          </a:p>
          <a:p>
            <a:pPr marL="609600" indent="-609600" eaLnBrk="1" hangingPunct="1">
              <a:lnSpc>
                <a:spcPct val="90000"/>
              </a:lnSpc>
              <a:buFont typeface="Arial" charset="0"/>
              <a:buAutoNum type="arabicPeriod"/>
              <a:defRPr/>
            </a:pPr>
            <a:r>
              <a:rPr lang="en-US" sz="2800" dirty="0">
                <a:latin typeface="Times New Roman" pitchFamily="1" charset="0"/>
                <a:ea typeface="+mn-ea"/>
                <a:cs typeface="+mn-cs"/>
              </a:rPr>
              <a:t>Encounters the way you </a:t>
            </a:r>
            <a:r>
              <a:rPr lang="en-US" sz="2800" b="1" u="sng" dirty="0">
                <a:latin typeface="Times New Roman" pitchFamily="1" charset="0"/>
                <a:ea typeface="+mn-ea"/>
                <a:cs typeface="+mn-cs"/>
              </a:rPr>
              <a:t>Handle Problems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0659" name="Rectangle 2"/>
          <p:cNvSpPr>
            <a:spLocks noGrp="1" noRot="1" noChangeArrowheads="1"/>
          </p:cNvSpPr>
          <p:nvPr>
            <p:ph type="title"/>
          </p:nvPr>
        </p:nvSpPr>
        <p:spPr/>
        <p:txBody>
          <a:bodyPr/>
          <a:lstStyle/>
          <a:p>
            <a:pPr eaLnBrk="1" hangingPunct="1"/>
            <a:r>
              <a:rPr lang="en-US" sz="4300" b="1">
                <a:solidFill>
                  <a:schemeClr val="tx1"/>
                </a:solidFill>
                <a:latin typeface="Times New Roman" charset="0"/>
                <a:ea typeface="ヒラギノ角ゴ ProN W3" charset="0"/>
                <a:cs typeface="ヒラギノ角ゴ ProN W3" charset="0"/>
              </a:rPr>
              <a:t>Telephone Techniques</a:t>
            </a:r>
            <a:endParaRPr lang="en-US" b="1">
              <a:solidFill>
                <a:schemeClr val="tx1"/>
              </a:solidFill>
              <a:latin typeface="Times New Roman" charset="0"/>
              <a:ea typeface="ヒラギノ角ゴ ProN W3" charset="0"/>
              <a:cs typeface="ヒラギノ角ゴ ProN W3" charset="0"/>
            </a:endParaRPr>
          </a:p>
        </p:txBody>
      </p:sp>
      <p:sp>
        <p:nvSpPr>
          <p:cNvPr id="109571" name="Rectangle 3"/>
          <p:cNvSpPr>
            <a:spLocks noGrp="1" noRot="1" noChangeArrowheads="1"/>
          </p:cNvSpPr>
          <p:nvPr>
            <p:ph type="body" idx="1"/>
          </p:nvPr>
        </p:nvSpPr>
        <p:spPr>
          <a:xfrm>
            <a:off x="301625" y="1219200"/>
            <a:ext cx="8537575" cy="4879975"/>
          </a:xfrm>
        </p:spPr>
        <p:txBody>
          <a:bodyPr/>
          <a:lstStyle/>
          <a:p>
            <a:pPr marL="609600" indent="-609600" eaLnBrk="1" hangingPunct="1">
              <a:lnSpc>
                <a:spcPct val="90000"/>
              </a:lnSpc>
              <a:buFont typeface="Wingdings" pitchFamily="1" charset="2"/>
              <a:buNone/>
              <a:defRPr/>
            </a:pPr>
            <a:endParaRPr lang="en-US" sz="2400" b="1" dirty="0">
              <a:latin typeface="Times New Roman" pitchFamily="1" charset="0"/>
              <a:ea typeface="+mn-ea"/>
              <a:cs typeface="+mn-cs"/>
            </a:endParaRPr>
          </a:p>
          <a:p>
            <a:pPr marL="609600" indent="-609600" eaLnBrk="1" hangingPunct="1">
              <a:lnSpc>
                <a:spcPct val="90000"/>
              </a:lnSpc>
              <a:buFont typeface="Arial" charset="0"/>
              <a:buAutoNum type="arabicPeriod"/>
              <a:defRPr/>
            </a:pPr>
            <a:r>
              <a:rPr lang="en-US" sz="2600" dirty="0">
                <a:latin typeface="Times New Roman" pitchFamily="1" charset="0"/>
                <a:ea typeface="+mn-ea"/>
                <a:cs typeface="+mn-cs"/>
              </a:rPr>
              <a:t>Give the caller your</a:t>
            </a:r>
            <a:r>
              <a:rPr lang="en-US" sz="2600" b="1" dirty="0">
                <a:latin typeface="Times New Roman" pitchFamily="1" charset="0"/>
                <a:ea typeface="+mn-ea"/>
                <a:cs typeface="+mn-cs"/>
              </a:rPr>
              <a:t> </a:t>
            </a:r>
            <a:r>
              <a:rPr lang="en-US" sz="2600" b="1" u="sng" dirty="0">
                <a:latin typeface="Times New Roman" pitchFamily="1" charset="0"/>
                <a:ea typeface="+mn-ea"/>
                <a:cs typeface="+mn-cs"/>
              </a:rPr>
              <a:t>Name</a:t>
            </a:r>
          </a:p>
          <a:p>
            <a:pPr marL="609600" indent="-609600" eaLnBrk="1" hangingPunct="1">
              <a:lnSpc>
                <a:spcPct val="90000"/>
              </a:lnSpc>
              <a:buFont typeface="Arial" charset="0"/>
              <a:buAutoNum type="arabicPeriod"/>
              <a:defRPr/>
            </a:pPr>
            <a:r>
              <a:rPr lang="en-US" sz="2600" b="1" u="sng" dirty="0">
                <a:latin typeface="Times New Roman" pitchFamily="1" charset="0"/>
                <a:ea typeface="+mn-ea"/>
                <a:cs typeface="+mn-cs"/>
              </a:rPr>
              <a:t>Speak</a:t>
            </a:r>
            <a:r>
              <a:rPr lang="en-US" sz="2600" b="1" dirty="0">
                <a:latin typeface="Times New Roman" pitchFamily="1" charset="0"/>
                <a:ea typeface="+mn-ea"/>
                <a:cs typeface="+mn-cs"/>
              </a:rPr>
              <a:t> </a:t>
            </a:r>
            <a:r>
              <a:rPr lang="en-US" sz="2600" dirty="0">
                <a:latin typeface="Times New Roman" pitchFamily="1" charset="0"/>
                <a:ea typeface="+mn-ea"/>
                <a:cs typeface="+mn-cs"/>
              </a:rPr>
              <a:t>into the phone</a:t>
            </a:r>
          </a:p>
          <a:p>
            <a:pPr marL="609600" indent="-609600" eaLnBrk="1" hangingPunct="1">
              <a:lnSpc>
                <a:spcPct val="90000"/>
              </a:lnSpc>
              <a:buFont typeface="Arial" charset="0"/>
              <a:buAutoNum type="arabicPeriod"/>
              <a:defRPr/>
            </a:pPr>
            <a:r>
              <a:rPr lang="en-US" sz="2600" dirty="0">
                <a:latin typeface="Times New Roman" pitchFamily="1" charset="0"/>
                <a:ea typeface="+mn-ea"/>
                <a:cs typeface="+mn-cs"/>
              </a:rPr>
              <a:t>Keep your caller </a:t>
            </a:r>
            <a:r>
              <a:rPr lang="en-US" sz="2600" b="1" u="sng" dirty="0">
                <a:latin typeface="Times New Roman" pitchFamily="1" charset="0"/>
                <a:ea typeface="+mn-ea"/>
                <a:cs typeface="+mn-cs"/>
              </a:rPr>
              <a:t>Informed</a:t>
            </a:r>
          </a:p>
          <a:p>
            <a:pPr marL="609600" indent="-609600" eaLnBrk="1" hangingPunct="1">
              <a:lnSpc>
                <a:spcPct val="90000"/>
              </a:lnSpc>
              <a:buFont typeface="Arial" charset="0"/>
              <a:buAutoNum type="arabicPeriod"/>
              <a:defRPr/>
            </a:pPr>
            <a:r>
              <a:rPr lang="en-US" sz="2600" dirty="0">
                <a:latin typeface="Times New Roman" pitchFamily="1" charset="0"/>
                <a:ea typeface="+mn-ea"/>
                <a:cs typeface="+mn-cs"/>
              </a:rPr>
              <a:t>Invite the caller to get to the </a:t>
            </a:r>
            <a:r>
              <a:rPr lang="en-US" sz="2600" b="1" u="sng" dirty="0">
                <a:latin typeface="Times New Roman" pitchFamily="1" charset="0"/>
                <a:ea typeface="+mn-ea"/>
                <a:cs typeface="+mn-cs"/>
              </a:rPr>
              <a:t>Point</a:t>
            </a:r>
          </a:p>
          <a:p>
            <a:pPr marL="609600" indent="-609600" eaLnBrk="1" hangingPunct="1">
              <a:lnSpc>
                <a:spcPct val="90000"/>
              </a:lnSpc>
              <a:buFont typeface="Arial" charset="0"/>
              <a:buAutoNum type="arabicPeriod"/>
              <a:defRPr/>
            </a:pPr>
            <a:r>
              <a:rPr lang="en-US" sz="2600" b="1" u="sng" dirty="0">
                <a:latin typeface="Times New Roman" pitchFamily="1" charset="0"/>
                <a:ea typeface="+mn-ea"/>
                <a:cs typeface="+mn-cs"/>
              </a:rPr>
              <a:t>Commit</a:t>
            </a:r>
            <a:r>
              <a:rPr lang="en-US" sz="2600" b="1" dirty="0">
                <a:latin typeface="Times New Roman" pitchFamily="1" charset="0"/>
                <a:ea typeface="+mn-ea"/>
                <a:cs typeface="+mn-cs"/>
              </a:rPr>
              <a:t> </a:t>
            </a:r>
            <a:r>
              <a:rPr lang="en-US" sz="2600" dirty="0">
                <a:latin typeface="Times New Roman" pitchFamily="1" charset="0"/>
                <a:ea typeface="+mn-ea"/>
                <a:cs typeface="+mn-cs"/>
              </a:rPr>
              <a:t>to requests of the caller</a:t>
            </a:r>
          </a:p>
          <a:p>
            <a:pPr marL="609600" indent="-609600" eaLnBrk="1" hangingPunct="1">
              <a:lnSpc>
                <a:spcPct val="90000"/>
              </a:lnSpc>
              <a:buFont typeface="Arial" charset="0"/>
              <a:buAutoNum type="arabicPeriod"/>
              <a:defRPr/>
            </a:pPr>
            <a:r>
              <a:rPr lang="en-US" sz="2600" b="1" u="sng" dirty="0">
                <a:latin typeface="Times New Roman" pitchFamily="1" charset="0"/>
                <a:ea typeface="+mn-ea"/>
                <a:cs typeface="+mn-cs"/>
              </a:rPr>
              <a:t>Thank</a:t>
            </a:r>
            <a:r>
              <a:rPr lang="en-US" sz="2600" b="1" dirty="0">
                <a:latin typeface="Times New Roman" pitchFamily="1" charset="0"/>
                <a:ea typeface="+mn-ea"/>
                <a:cs typeface="+mn-cs"/>
              </a:rPr>
              <a:t> </a:t>
            </a:r>
            <a:r>
              <a:rPr lang="en-US" sz="2600" dirty="0">
                <a:latin typeface="Times New Roman" pitchFamily="1" charset="0"/>
                <a:ea typeface="+mn-ea"/>
                <a:cs typeface="+mn-cs"/>
              </a:rPr>
              <a:t>the caller</a:t>
            </a:r>
          </a:p>
          <a:p>
            <a:pPr marL="609600" indent="-609600" eaLnBrk="1" hangingPunct="1">
              <a:lnSpc>
                <a:spcPct val="90000"/>
              </a:lnSpc>
              <a:buFont typeface="Arial" charset="0"/>
              <a:buAutoNum type="arabicPeriod"/>
              <a:defRPr/>
            </a:pPr>
            <a:r>
              <a:rPr lang="en-US" sz="2600" dirty="0">
                <a:latin typeface="Times New Roman" pitchFamily="1" charset="0"/>
                <a:ea typeface="+mn-ea"/>
                <a:cs typeface="+mn-cs"/>
              </a:rPr>
              <a:t>Let your </a:t>
            </a:r>
            <a:r>
              <a:rPr lang="en-US" sz="2600" b="1" u="sng" dirty="0">
                <a:latin typeface="Times New Roman" pitchFamily="1" charset="0"/>
                <a:ea typeface="+mn-ea"/>
                <a:cs typeface="+mn-cs"/>
              </a:rPr>
              <a:t>Voice</a:t>
            </a:r>
            <a:r>
              <a:rPr lang="en-US" sz="2600" b="1" dirty="0">
                <a:latin typeface="Times New Roman" pitchFamily="1" charset="0"/>
                <a:ea typeface="+mn-ea"/>
                <a:cs typeface="+mn-cs"/>
              </a:rPr>
              <a:t> </a:t>
            </a:r>
            <a:r>
              <a:rPr lang="en-US" sz="2600" dirty="0">
                <a:latin typeface="Times New Roman" pitchFamily="1" charset="0"/>
                <a:ea typeface="+mn-ea"/>
                <a:cs typeface="+mn-cs"/>
              </a:rPr>
              <a:t>fluctuate</a:t>
            </a:r>
            <a:r>
              <a:rPr lang="en-US" sz="2600" b="1" dirty="0">
                <a:latin typeface="Times New Roman" pitchFamily="1" charset="0"/>
                <a:ea typeface="+mn-ea"/>
                <a:cs typeface="+mn-cs"/>
              </a:rPr>
              <a:t> </a:t>
            </a:r>
          </a:p>
          <a:p>
            <a:pPr marL="609600" indent="-609600" eaLnBrk="1" hangingPunct="1">
              <a:lnSpc>
                <a:spcPct val="90000"/>
              </a:lnSpc>
              <a:buFont typeface="Arial" charset="0"/>
              <a:buAutoNum type="arabicPeriod"/>
              <a:defRPr/>
            </a:pPr>
            <a:r>
              <a:rPr lang="en-US" sz="2600" dirty="0">
                <a:latin typeface="Times New Roman" pitchFamily="1" charset="0"/>
                <a:ea typeface="+mn-ea"/>
                <a:cs typeface="+mn-cs"/>
              </a:rPr>
              <a:t>Use</a:t>
            </a:r>
            <a:r>
              <a:rPr lang="en-US" sz="2600" b="1" dirty="0">
                <a:latin typeface="Times New Roman" pitchFamily="1" charset="0"/>
                <a:ea typeface="+mn-ea"/>
                <a:cs typeface="+mn-cs"/>
              </a:rPr>
              <a:t> </a:t>
            </a:r>
            <a:r>
              <a:rPr lang="en-US" sz="2600" b="1" u="sng" dirty="0">
                <a:latin typeface="Times New Roman" pitchFamily="1" charset="0"/>
                <a:ea typeface="+mn-ea"/>
                <a:cs typeface="+mn-cs"/>
              </a:rPr>
              <a:t>Hold</a:t>
            </a:r>
            <a:r>
              <a:rPr lang="en-US" sz="2600" b="1" dirty="0">
                <a:latin typeface="Times New Roman" pitchFamily="1" charset="0"/>
                <a:ea typeface="+mn-ea"/>
                <a:cs typeface="+mn-cs"/>
              </a:rPr>
              <a:t> </a:t>
            </a:r>
            <a:r>
              <a:rPr lang="en-US" sz="2600" dirty="0">
                <a:latin typeface="Times New Roman" pitchFamily="1" charset="0"/>
                <a:ea typeface="+mn-ea"/>
                <a:cs typeface="+mn-cs"/>
              </a:rPr>
              <a:t>carefully</a:t>
            </a:r>
          </a:p>
          <a:p>
            <a:pPr marL="609600" indent="-609600" eaLnBrk="1" hangingPunct="1">
              <a:lnSpc>
                <a:spcPct val="90000"/>
              </a:lnSpc>
              <a:buFont typeface="Arial" charset="0"/>
              <a:buAutoNum type="arabicPeriod"/>
              <a:defRPr/>
            </a:pPr>
            <a:r>
              <a:rPr lang="en-US" sz="2600" b="1" dirty="0">
                <a:latin typeface="Times New Roman" pitchFamily="1" charset="0"/>
                <a:ea typeface="+mn-ea"/>
                <a:cs typeface="+mn-cs"/>
              </a:rPr>
              <a:t>Be </a:t>
            </a:r>
            <a:r>
              <a:rPr lang="en-US" sz="2600" b="1" u="sng" dirty="0">
                <a:latin typeface="Times New Roman" pitchFamily="1" charset="0"/>
                <a:ea typeface="+mn-ea"/>
                <a:cs typeface="+mn-cs"/>
              </a:rPr>
              <a:t>Friendly</a:t>
            </a:r>
            <a:r>
              <a:rPr lang="en-US" sz="2600" b="1" dirty="0">
                <a:latin typeface="Times New Roman" pitchFamily="1" charset="0"/>
                <a:ea typeface="+mn-ea"/>
                <a:cs typeface="+mn-cs"/>
              </a:rPr>
              <a:t> and </a:t>
            </a:r>
            <a:r>
              <a:rPr lang="en-US" sz="2600" b="1" u="sng" dirty="0">
                <a:latin typeface="Times New Roman" pitchFamily="1" charset="0"/>
                <a:ea typeface="+mn-ea"/>
                <a:cs typeface="+mn-cs"/>
              </a:rPr>
              <a:t>Tactful</a:t>
            </a:r>
          </a:p>
        </p:txBody>
      </p:sp>
    </p:spTree>
    <p:extLst>
      <p:ext uri="{BB962C8B-B14F-4D97-AF65-F5344CB8AC3E}">
        <p14:creationId xmlns:p14="http://schemas.microsoft.com/office/powerpoint/2010/main" val="1344029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9B23-80A4-5E42-B313-AF8ABBFE31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12AEF7-5E94-D147-969D-FF1C6BCD102D}"/>
              </a:ext>
            </a:extLst>
          </p:cNvPr>
          <p:cNvSpPr>
            <a:spLocks noGrp="1"/>
          </p:cNvSpPr>
          <p:nvPr>
            <p:ph idx="1"/>
          </p:nvPr>
        </p:nvSpPr>
        <p:spPr/>
        <p:txBody>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Tact is the art of making a point without making an enemy.</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Isaac Newton</a:t>
            </a:r>
          </a:p>
        </p:txBody>
      </p:sp>
      <p:sp>
        <p:nvSpPr>
          <p:cNvPr id="4" name="Date Placeholder 3">
            <a:extLst>
              <a:ext uri="{FF2B5EF4-FFF2-40B4-BE49-F238E27FC236}">
                <a16:creationId xmlns:a16="http://schemas.microsoft.com/office/drawing/2014/main" id="{D20301E1-D87A-3F4B-8914-14058EF6EA0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88526A2-5E57-F64E-BA6B-3F494D2F64B7}"/>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054040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7891" name="Rectangle 2"/>
          <p:cNvSpPr>
            <a:spLocks noGrp="1" noRot="1" noChangeArrowheads="1"/>
          </p:cNvSpPr>
          <p:nvPr>
            <p:ph type="title"/>
          </p:nvPr>
        </p:nvSpPr>
        <p:spPr/>
        <p:txBody>
          <a:bodyPr/>
          <a:lstStyle/>
          <a:p>
            <a:pPr eaLnBrk="1" hangingPunct="1"/>
            <a:r>
              <a:rPr lang="en-US" sz="4300" b="1">
                <a:solidFill>
                  <a:schemeClr val="tx1"/>
                </a:solidFill>
                <a:latin typeface="Times New Roman" charset="0"/>
                <a:ea typeface="ヒラギノ角ゴ ProN W3" charset="0"/>
                <a:cs typeface="ヒラギノ角ゴ ProN W3" charset="0"/>
              </a:rPr>
              <a:t>Telephone Tips</a:t>
            </a:r>
            <a:endParaRPr lang="en-US" b="1">
              <a:solidFill>
                <a:schemeClr val="tx1"/>
              </a:solidFill>
              <a:latin typeface="Times New Roman" charset="0"/>
              <a:ea typeface="ヒラギノ角ゴ ProN W3" charset="0"/>
              <a:cs typeface="ヒラギノ角ゴ ProN W3" charset="0"/>
            </a:endParaRPr>
          </a:p>
        </p:txBody>
      </p:sp>
      <p:sp>
        <p:nvSpPr>
          <p:cNvPr id="37892" name="Rectangle 3"/>
          <p:cNvSpPr>
            <a:spLocks noGrp="1" noRot="1" noChangeArrowheads="1"/>
          </p:cNvSpPr>
          <p:nvPr>
            <p:ph type="body" idx="1"/>
          </p:nvPr>
        </p:nvSpPr>
        <p:spPr/>
        <p:txBody>
          <a:bodyPr/>
          <a:lstStyle/>
          <a:p>
            <a:pPr eaLnBrk="1" hangingPunct="1">
              <a:lnSpc>
                <a:spcPct val="90000"/>
              </a:lnSpc>
              <a:buFont typeface="Wingdings" charset="0"/>
              <a:buNone/>
            </a:pPr>
            <a:endParaRPr lang="en-US" sz="2800" b="1">
              <a:latin typeface="Times New Roman" charset="0"/>
            </a:endParaRPr>
          </a:p>
          <a:p>
            <a:pPr algn="ctr" eaLnBrk="1" hangingPunct="1">
              <a:lnSpc>
                <a:spcPct val="90000"/>
              </a:lnSpc>
              <a:buFont typeface="Wingdings" charset="0"/>
              <a:buNone/>
            </a:pPr>
            <a:r>
              <a:rPr lang="en-US" sz="4400" b="1">
                <a:latin typeface="Times New Roman" charset="0"/>
              </a:rPr>
              <a:t>Don’</a:t>
            </a:r>
            <a:r>
              <a:rPr lang="en-US" altLang="ja-JP" sz="4400" b="1">
                <a:latin typeface="Times New Roman" charset="0"/>
              </a:rPr>
              <a:t>ts and Do’s</a:t>
            </a:r>
          </a:p>
          <a:p>
            <a:pPr eaLnBrk="1" hangingPunct="1">
              <a:lnSpc>
                <a:spcPct val="90000"/>
              </a:lnSpc>
              <a:buFont typeface="Wingdings" charset="0"/>
              <a:buNone/>
            </a:pPr>
            <a:endParaRPr lang="en-US" sz="2800" b="1">
              <a:latin typeface="Times New Roman" charset="0"/>
            </a:endParaRPr>
          </a:p>
          <a:p>
            <a:pPr eaLnBrk="1" hangingPunct="1">
              <a:lnSpc>
                <a:spcPct val="90000"/>
              </a:lnSpc>
              <a:buFont typeface="Wingdings" charset="0"/>
              <a:buNone/>
            </a:pPr>
            <a:endParaRPr lang="en-US" sz="2800" b="1">
              <a:latin typeface="Times New Roman" charset="0"/>
            </a:endParaRPr>
          </a:p>
          <a:p>
            <a:pPr eaLnBrk="1" hangingPunct="1">
              <a:lnSpc>
                <a:spcPct val="90000"/>
              </a:lnSpc>
              <a:buFont typeface="Wingdings" charset="0"/>
              <a:buNone/>
            </a:pPr>
            <a:r>
              <a:rPr lang="en-US" sz="2800" b="1">
                <a:latin typeface="Times New Roman" charset="0"/>
              </a:rPr>
              <a:t>	We speak in words - many people think in pictures</a:t>
            </a:r>
          </a:p>
        </p:txBody>
      </p:sp>
    </p:spTree>
    <p:extLst>
      <p:ext uri="{BB962C8B-B14F-4D97-AF65-F5344CB8AC3E}">
        <p14:creationId xmlns:p14="http://schemas.microsoft.com/office/powerpoint/2010/main" val="772311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F52D-3C32-4B4D-A723-E197A0D189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4C55B6-479D-FB45-BC07-F8755813AC61}"/>
              </a:ext>
            </a:extLst>
          </p:cNvPr>
          <p:cNvSpPr>
            <a:spLocks noGrp="1"/>
          </p:cNvSpPr>
          <p:nvPr>
            <p:ph idx="1"/>
          </p:nvPr>
        </p:nvSpPr>
        <p:spPr/>
        <p:txBody>
          <a:bodyPr/>
          <a:lstStyle/>
          <a:p>
            <a:pPr marL="0" indent="0">
              <a:buNone/>
            </a:pPr>
            <a:r>
              <a:rPr lang="en-US" sz="3600" dirty="0">
                <a:latin typeface="Times New Roman" panose="02020603050405020304" pitchFamily="18" charset="0"/>
                <a:cs typeface="Times New Roman" panose="02020603050405020304" pitchFamily="18" charset="0"/>
              </a:rPr>
              <a:t>Carefully choose the words you use and paint professional pictures in your customer and coworker’s minds.</a:t>
            </a:r>
            <a:endParaRPr lang="en-US" sz="3600" dirty="0"/>
          </a:p>
        </p:txBody>
      </p:sp>
      <p:sp>
        <p:nvSpPr>
          <p:cNvPr id="4" name="Date Placeholder 3">
            <a:extLst>
              <a:ext uri="{FF2B5EF4-FFF2-40B4-BE49-F238E27FC236}">
                <a16:creationId xmlns:a16="http://schemas.microsoft.com/office/drawing/2014/main" id="{5C9C6BCA-080B-A143-A003-AD167E6FEF4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F82D003-08FE-E143-8176-1C06D456EBC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57403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0101-3F64-6641-8902-0DC7ED2B45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D96222-5058-F74D-A846-F5CEDF169AC0}"/>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“I’ll have her call you.”</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“I will make sure she gets the message.”</a:t>
            </a:r>
          </a:p>
        </p:txBody>
      </p:sp>
      <p:sp>
        <p:nvSpPr>
          <p:cNvPr id="4" name="Date Placeholder 3">
            <a:extLst>
              <a:ext uri="{FF2B5EF4-FFF2-40B4-BE49-F238E27FC236}">
                <a16:creationId xmlns:a16="http://schemas.microsoft.com/office/drawing/2014/main" id="{B0262F2C-4D13-0748-9C73-E6613052A3C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55A1E60-8F8A-C14A-8F75-55F0DA4D286B}"/>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27963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09D-0183-FE40-ADC3-4109451EF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D4F5E2-9A88-A448-8D62-36FDF525FFE7}"/>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“He left early.”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“He will be out of the office until tomorrow.”</a:t>
            </a:r>
          </a:p>
        </p:txBody>
      </p:sp>
      <p:sp>
        <p:nvSpPr>
          <p:cNvPr id="4" name="Date Placeholder 3">
            <a:extLst>
              <a:ext uri="{FF2B5EF4-FFF2-40B4-BE49-F238E27FC236}">
                <a16:creationId xmlns:a16="http://schemas.microsoft.com/office/drawing/2014/main" id="{926ADC33-4691-DD4D-9E3D-86FBF186DE3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35F6DC4-A0DC-834B-9C6C-F8EEF891514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37014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09D-0183-FE40-ADC3-4109451EF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D4F5E2-9A88-A448-8D62-36FDF525FFE7}"/>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“He’s on break…”</a:t>
            </a:r>
          </a:p>
          <a:p>
            <a:pPr marL="0" indent="0">
              <a:buNone/>
            </a:pPr>
            <a:r>
              <a:rPr lang="en-US" i="1" dirty="0">
                <a:latin typeface="Times New Roman" panose="02020603050405020304" pitchFamily="18" charset="0"/>
                <a:cs typeface="Times New Roman" panose="02020603050405020304" pitchFamily="18" charset="0"/>
              </a:rPr>
              <a:t>				“He’s out to lunch…” </a:t>
            </a:r>
          </a:p>
          <a:p>
            <a:pPr marL="0" indent="0">
              <a:buNone/>
            </a:pPr>
            <a:r>
              <a:rPr lang="en-US" i="1" dirty="0">
                <a:latin typeface="Times New Roman" panose="02020603050405020304" pitchFamily="18" charset="0"/>
                <a:cs typeface="Times New Roman" panose="02020603050405020304" pitchFamily="18" charset="0"/>
              </a:rPr>
              <a:t>				“He’s down the hall…”</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“He is away from his desk at the moment.”</a:t>
            </a:r>
          </a:p>
        </p:txBody>
      </p:sp>
      <p:sp>
        <p:nvSpPr>
          <p:cNvPr id="4" name="Date Placeholder 3">
            <a:extLst>
              <a:ext uri="{FF2B5EF4-FFF2-40B4-BE49-F238E27FC236}">
                <a16:creationId xmlns:a16="http://schemas.microsoft.com/office/drawing/2014/main" id="{926ADC33-4691-DD4D-9E3D-86FBF186DE3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35F6DC4-A0DC-834B-9C6C-F8EEF891514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61323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02E4-957B-B94A-A8BD-E205AC03E2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7FA2BB-1E2C-754C-8F5C-56CDF3218FFD}"/>
              </a:ext>
            </a:extLst>
          </p:cNvPr>
          <p:cNvSpPr>
            <a:spLocks noGrp="1"/>
          </p:cNvSpPr>
          <p:nvPr>
            <p:ph idx="1"/>
          </p:nvPr>
        </p:nvSpPr>
        <p:spPr/>
        <p:txBody>
          <a:bodyPr/>
          <a:lstStyle/>
          <a:p>
            <a:pPr marL="0" indent="0">
              <a:buNone/>
            </a:pPr>
            <a:r>
              <a:rPr lang="en-US" sz="4000" dirty="0">
                <a:latin typeface="Times New Roman" panose="02020603050405020304" pitchFamily="18" charset="0"/>
                <a:cs typeface="Times New Roman" panose="02020603050405020304" pitchFamily="18" charset="0"/>
              </a:rPr>
              <a:t>Saying, </a:t>
            </a:r>
            <a:r>
              <a:rPr lang="en-US" sz="4000" i="1" dirty="0">
                <a:latin typeface="Times New Roman" panose="02020603050405020304" pitchFamily="18" charset="0"/>
                <a:cs typeface="Times New Roman" panose="02020603050405020304" pitchFamily="18" charset="0"/>
              </a:rPr>
              <a:t>“Have a nice day”</a:t>
            </a:r>
            <a:r>
              <a:rPr lang="en-US" sz="4000" dirty="0">
                <a:latin typeface="Times New Roman" panose="02020603050405020304" pitchFamily="18" charset="0"/>
                <a:cs typeface="Times New Roman" panose="02020603050405020304" pitchFamily="18" charset="0"/>
              </a:rPr>
              <a:t> to someone sounds friendly.</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But saying, </a:t>
            </a:r>
            <a:r>
              <a:rPr lang="en-US" sz="4000" i="1" dirty="0">
                <a:latin typeface="Times New Roman" panose="02020603050405020304" pitchFamily="18" charset="0"/>
                <a:cs typeface="Times New Roman" panose="02020603050405020304" pitchFamily="18" charset="0"/>
              </a:rPr>
              <a:t>“Enjoy your next 24 hours”</a:t>
            </a:r>
            <a:r>
              <a:rPr lang="en-US" sz="4000" dirty="0">
                <a:latin typeface="Times New Roman" panose="02020603050405020304" pitchFamily="18" charset="0"/>
                <a:cs typeface="Times New Roman" panose="02020603050405020304" pitchFamily="18" charset="0"/>
              </a:rPr>
              <a:t> sounds threatening.</a:t>
            </a:r>
          </a:p>
        </p:txBody>
      </p:sp>
      <p:sp>
        <p:nvSpPr>
          <p:cNvPr id="4" name="Date Placeholder 3">
            <a:extLst>
              <a:ext uri="{FF2B5EF4-FFF2-40B4-BE49-F238E27FC236}">
                <a16:creationId xmlns:a16="http://schemas.microsoft.com/office/drawing/2014/main" id="{7FF294E9-16AE-4542-9ADF-8E0A802B322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D040B7-E3F1-F547-9E2C-BD34D7286669}"/>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098028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09D-0183-FE40-ADC3-4109451EF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D4F5E2-9A88-A448-8D62-36FDF525FFE7}"/>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“I haven’t seen her yet today.”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“She is not in the office right now.”</a:t>
            </a:r>
          </a:p>
        </p:txBody>
      </p:sp>
      <p:sp>
        <p:nvSpPr>
          <p:cNvPr id="4" name="Date Placeholder 3">
            <a:extLst>
              <a:ext uri="{FF2B5EF4-FFF2-40B4-BE49-F238E27FC236}">
                <a16:creationId xmlns:a16="http://schemas.microsoft.com/office/drawing/2014/main" id="{926ADC33-4691-DD4D-9E3D-86FBF186DE3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35F6DC4-A0DC-834B-9C6C-F8EEF891514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218649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09D-0183-FE40-ADC3-4109451EF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D4F5E2-9A88-A448-8D62-36FDF525FFE7}"/>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“He’s all tied up.”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“He is in a meeting with his managers.”</a:t>
            </a:r>
          </a:p>
        </p:txBody>
      </p:sp>
      <p:sp>
        <p:nvSpPr>
          <p:cNvPr id="4" name="Date Placeholder 3">
            <a:extLst>
              <a:ext uri="{FF2B5EF4-FFF2-40B4-BE49-F238E27FC236}">
                <a16:creationId xmlns:a16="http://schemas.microsoft.com/office/drawing/2014/main" id="{926ADC33-4691-DD4D-9E3D-86FBF186DE3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35F6DC4-A0DC-834B-9C6C-F8EEF891514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91605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09D-0183-FE40-ADC3-4109451EF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D4F5E2-9A88-A448-8D62-36FDF525FFE7}"/>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“She’s in the shower with a 	plumber right now.”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 should have said, </a:t>
            </a:r>
            <a:r>
              <a:rPr lang="en-US" i="1" dirty="0">
                <a:latin typeface="Times New Roman" panose="02020603050405020304" pitchFamily="18" charset="0"/>
                <a:cs typeface="Times New Roman" panose="02020603050405020304" pitchFamily="18" charset="0"/>
              </a:rPr>
              <a:t>“I will make sure she gets the 	message.”</a:t>
            </a:r>
          </a:p>
        </p:txBody>
      </p:sp>
      <p:sp>
        <p:nvSpPr>
          <p:cNvPr id="4" name="Date Placeholder 3">
            <a:extLst>
              <a:ext uri="{FF2B5EF4-FFF2-40B4-BE49-F238E27FC236}">
                <a16:creationId xmlns:a16="http://schemas.microsoft.com/office/drawing/2014/main" id="{926ADC33-4691-DD4D-9E3D-86FBF186DE3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35F6DC4-A0DC-834B-9C6C-F8EEF891514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6560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09D-0183-FE40-ADC3-4109451EF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D4F5E2-9A88-A448-8D62-36FDF525FFE7}"/>
              </a:ext>
            </a:extLst>
          </p:cNvPr>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So, carefully choose the words you use and paint professional pictures in your customer and coworker’s minds.</a:t>
            </a:r>
          </a:p>
        </p:txBody>
      </p:sp>
      <p:sp>
        <p:nvSpPr>
          <p:cNvPr id="4" name="Date Placeholder 3">
            <a:extLst>
              <a:ext uri="{FF2B5EF4-FFF2-40B4-BE49-F238E27FC236}">
                <a16:creationId xmlns:a16="http://schemas.microsoft.com/office/drawing/2014/main" id="{926ADC33-4691-DD4D-9E3D-86FBF186DE3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35F6DC4-A0DC-834B-9C6C-F8EEF891514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044595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7891" name="Rectangle 2"/>
          <p:cNvSpPr>
            <a:spLocks noGrp="1" noRot="1" noChangeArrowheads="1"/>
          </p:cNvSpPr>
          <p:nvPr>
            <p:ph type="title"/>
          </p:nvPr>
        </p:nvSpPr>
        <p:spPr/>
        <p:txBody>
          <a:bodyPr/>
          <a:lstStyle/>
          <a:p>
            <a:pPr eaLnBrk="1" hangingPunct="1"/>
            <a:r>
              <a:rPr lang="en-US" sz="4300" b="1">
                <a:solidFill>
                  <a:schemeClr val="tx1"/>
                </a:solidFill>
                <a:latin typeface="Times New Roman" charset="0"/>
                <a:ea typeface="ヒラギノ角ゴ ProN W3" charset="0"/>
                <a:cs typeface="ヒラギノ角ゴ ProN W3" charset="0"/>
              </a:rPr>
              <a:t>Telephone Tips</a:t>
            </a:r>
            <a:endParaRPr lang="en-US" b="1">
              <a:solidFill>
                <a:schemeClr val="tx1"/>
              </a:solidFill>
              <a:latin typeface="Times New Roman" charset="0"/>
              <a:ea typeface="ヒラギノ角ゴ ProN W3" charset="0"/>
              <a:cs typeface="ヒラギノ角ゴ ProN W3" charset="0"/>
            </a:endParaRPr>
          </a:p>
        </p:txBody>
      </p:sp>
      <p:sp>
        <p:nvSpPr>
          <p:cNvPr id="37892" name="Rectangle 3"/>
          <p:cNvSpPr>
            <a:spLocks noGrp="1" noRot="1" noChangeArrowheads="1"/>
          </p:cNvSpPr>
          <p:nvPr>
            <p:ph type="body" idx="1"/>
          </p:nvPr>
        </p:nvSpPr>
        <p:spPr/>
        <p:txBody>
          <a:bodyPr/>
          <a:lstStyle/>
          <a:p>
            <a:pPr eaLnBrk="1" hangingPunct="1">
              <a:lnSpc>
                <a:spcPct val="90000"/>
              </a:lnSpc>
              <a:buFont typeface="Wingdings" charset="0"/>
              <a:buNone/>
            </a:pPr>
            <a:endParaRPr lang="en-US" sz="2800" b="1" dirty="0">
              <a:latin typeface="Times New Roman" charset="0"/>
            </a:endParaRPr>
          </a:p>
          <a:p>
            <a:pPr algn="ctr" eaLnBrk="1" hangingPunct="1">
              <a:lnSpc>
                <a:spcPct val="90000"/>
              </a:lnSpc>
              <a:buFont typeface="Wingdings" charset="0"/>
              <a:buNone/>
            </a:pPr>
            <a:r>
              <a:rPr lang="en-US" sz="4400" b="1" dirty="0">
                <a:latin typeface="Times New Roman" charset="0"/>
              </a:rPr>
              <a:t>More Don’</a:t>
            </a:r>
            <a:r>
              <a:rPr lang="en-US" altLang="ja-JP" sz="4400" b="1" dirty="0">
                <a:latin typeface="Times New Roman" charset="0"/>
              </a:rPr>
              <a:t>ts and Do’s</a:t>
            </a:r>
          </a:p>
          <a:p>
            <a:pPr eaLnBrk="1" hangingPunct="1">
              <a:lnSpc>
                <a:spcPct val="90000"/>
              </a:lnSpc>
              <a:buFont typeface="Wingdings" charset="0"/>
              <a:buNone/>
            </a:pPr>
            <a:endParaRPr lang="en-US" sz="2800" b="1" dirty="0">
              <a:latin typeface="Times New Roman" charset="0"/>
            </a:endParaRPr>
          </a:p>
          <a:p>
            <a:pPr eaLnBrk="1" hangingPunct="1">
              <a:lnSpc>
                <a:spcPct val="90000"/>
              </a:lnSpc>
              <a:buFont typeface="Wingdings" charset="0"/>
              <a:buNone/>
            </a:pPr>
            <a:endParaRPr lang="en-US" sz="2800" b="1" dirty="0">
              <a:latin typeface="Times New Roman" charset="0"/>
            </a:endParaRPr>
          </a:p>
          <a:p>
            <a:pPr eaLnBrk="1" hangingPunct="1">
              <a:lnSpc>
                <a:spcPct val="90000"/>
              </a:lnSpc>
              <a:buFont typeface="Wingdings" charset="0"/>
              <a:buNone/>
            </a:pPr>
            <a:r>
              <a:rPr lang="en-US" sz="2800" b="1" dirty="0">
                <a:latin typeface="Times New Roman" charset="0"/>
              </a:rPr>
              <a:t>	</a:t>
            </a:r>
          </a:p>
        </p:txBody>
      </p:sp>
    </p:spTree>
    <p:extLst>
      <p:ext uri="{BB962C8B-B14F-4D97-AF65-F5344CB8AC3E}">
        <p14:creationId xmlns:p14="http://schemas.microsoft.com/office/powerpoint/2010/main" val="1846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“It sure took you long enough.  	Why didn’t you call sooner?”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“Thanks for returning my call!”</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505234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“We need to talk right this 	minute.”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“Do you have a moment?” </a:t>
            </a:r>
          </a:p>
          <a:p>
            <a:pPr marL="0" indent="0">
              <a:buNone/>
            </a:pP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a:t>
            </a:r>
            <a:r>
              <a:rPr lang="en-US" i="1" dirty="0">
                <a:latin typeface="Times New Roman" panose="02020603050405020304" pitchFamily="18" charset="0"/>
                <a:cs typeface="Times New Roman" panose="02020603050405020304" pitchFamily="18" charset="0"/>
              </a:rPr>
              <a:t>“Is now a good time?”</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41750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“Of course they have my 	number – I’m returning their call.”</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“May I take your number (or leave my 	number) for quick reference?”</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948900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“She went to buy another candy 	bar.”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“She’s not in her office (or not available) at 	the moment.”</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3832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“She’s out of state on vacation.”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“She’s off site (or working out of the office) 	this week.”</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93388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F072-5C68-184D-92D4-AF908D6113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7B91AC-0741-7F49-BEFA-5B542A790EE8}"/>
              </a:ext>
            </a:extLst>
          </p:cNvPr>
          <p:cNvSpPr>
            <a:spLocks noGrp="1"/>
          </p:cNvSpPr>
          <p:nvPr>
            <p:ph idx="1"/>
          </p:nvPr>
        </p:nvSpPr>
        <p:spPr/>
        <p:txBody>
          <a:bodyPr/>
          <a:lstStyle/>
          <a:p>
            <a:pPr marL="0" indent="0">
              <a:buNone/>
            </a:pPr>
            <a:endParaRPr lang="en-US" dirty="0"/>
          </a:p>
          <a:p>
            <a:pPr marL="0" indent="0">
              <a:buNone/>
            </a:pPr>
            <a:r>
              <a:rPr lang="en-US" sz="4400" dirty="0">
                <a:latin typeface="Times New Roman" panose="02020603050405020304" pitchFamily="18" charset="0"/>
                <a:cs typeface="Times New Roman" panose="02020603050405020304" pitchFamily="18" charset="0"/>
              </a:rPr>
              <a:t>It’s not just content.</a:t>
            </a:r>
          </a:p>
          <a:p>
            <a:pPr marL="0" indent="0">
              <a:buNone/>
            </a:pPr>
            <a:r>
              <a:rPr lang="en-US" sz="4400" dirty="0">
                <a:latin typeface="Times New Roman" panose="02020603050405020304" pitchFamily="18" charset="0"/>
                <a:cs typeface="Times New Roman" panose="02020603050405020304" pitchFamily="18" charset="0"/>
              </a:rPr>
              <a:t>Context matters, too.</a:t>
            </a:r>
          </a:p>
        </p:txBody>
      </p:sp>
      <p:sp>
        <p:nvSpPr>
          <p:cNvPr id="4" name="Date Placeholder 3">
            <a:extLst>
              <a:ext uri="{FF2B5EF4-FFF2-40B4-BE49-F238E27FC236}">
                <a16:creationId xmlns:a16="http://schemas.microsoft.com/office/drawing/2014/main" id="{9E1489AE-ED44-0A43-9B22-68F73829211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91425E5-076B-5247-95B4-E7670F555243}"/>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71629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“Are you through yet?</a:t>
            </a:r>
          </a:p>
          <a:p>
            <a:pPr marL="0" indent="0">
              <a:buNone/>
            </a:pP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“Is that it?”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“Will there be anything else?”</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089200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“No problem.”</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“It will be my pleasure.”</a:t>
            </a:r>
          </a:p>
          <a:p>
            <a:pPr marL="0" indent="0">
              <a:buNone/>
            </a:pP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“I’d be happy to.”</a:t>
            </a:r>
          </a:p>
          <a:p>
            <a:pPr marL="0" indent="0">
              <a:buNone/>
            </a:pP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“Will do.”</a:t>
            </a:r>
          </a:p>
          <a:p>
            <a:pPr marL="0" indent="0">
              <a:buNone/>
            </a:pPr>
            <a:r>
              <a:rPr lang="en-US" i="1" dirty="0">
                <a:latin typeface="Times New Roman" panose="02020603050405020304" pitchFamily="18" charset="0"/>
                <a:cs typeface="Times New Roman" panose="02020603050405020304" pitchFamily="18" charset="0"/>
              </a:rPr>
              <a:t>	or “Of course.”</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059295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“You’ll have to…”</a:t>
            </a:r>
          </a:p>
          <a:p>
            <a:pPr marL="0" indent="0">
              <a:buNone/>
            </a:pP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“You’ll need to…”</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“I suggest you…”</a:t>
            </a:r>
          </a:p>
          <a:p>
            <a:pPr marL="0" indent="0">
              <a:buNone/>
            </a:pP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“I’d like to ask you to…”</a:t>
            </a:r>
          </a:p>
          <a:p>
            <a:pPr marL="0" indent="0">
              <a:buNone/>
            </a:pP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“I think the best way to handle this would 		be…”</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924473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“We can’t do that.”  </a:t>
            </a:r>
          </a:p>
          <a:p>
            <a:pPr marL="0" indent="0">
              <a:buNone/>
            </a:pP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“It’s company policy, so what can I do?”</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“Here’s what I can do for you.”</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185266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“It’s not my job.”</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“The person who handles that is _____.</a:t>
            </a:r>
          </a:p>
          <a:p>
            <a:pPr marL="0" indent="0">
              <a:buNone/>
            </a:pPr>
            <a:r>
              <a:rPr lang="en-US" i="1" dirty="0">
                <a:latin typeface="Times New Roman" panose="02020603050405020304" pitchFamily="18" charset="0"/>
                <a:cs typeface="Times New Roman" panose="02020603050405020304" pitchFamily="18" charset="0"/>
              </a:rPr>
              <a:t>	Let me get them on the line.”</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67018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05C4-E80C-6243-A6F1-ABB8661933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9B91A-93C6-BD4F-84F9-033EBD1824E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“I don’t know.”</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“Let me find that information for you.”</a:t>
            </a:r>
          </a:p>
        </p:txBody>
      </p:sp>
      <p:sp>
        <p:nvSpPr>
          <p:cNvPr id="4" name="Date Placeholder 3">
            <a:extLst>
              <a:ext uri="{FF2B5EF4-FFF2-40B4-BE49-F238E27FC236}">
                <a16:creationId xmlns:a16="http://schemas.microsoft.com/office/drawing/2014/main" id="{D6362428-888A-124F-A772-2F38D7E0E02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D5FADDF-9721-EF4F-BDFF-CF8FA869D0D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775929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8D0A-A842-5D45-9B3F-779DEBDD57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9E3D17-D805-7E46-9D8C-A6D2670F411D}"/>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“Are we through yet?”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a:t>
            </a:r>
            <a:r>
              <a:rPr lang="en-US" i="1" dirty="0">
                <a:latin typeface="Times New Roman" panose="02020603050405020304" pitchFamily="18" charset="0"/>
                <a:cs typeface="Times New Roman" panose="02020603050405020304" pitchFamily="18" charset="0"/>
              </a:rPr>
              <a:t>“I’m so glad you called.”</a:t>
            </a:r>
          </a:p>
          <a:p>
            <a:pPr marL="0" indent="0">
              <a:buNone/>
            </a:pP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“Thank you.”</a:t>
            </a:r>
          </a:p>
          <a:p>
            <a:pPr marL="0" indent="0">
              <a:buNone/>
            </a:pPr>
            <a:r>
              <a:rPr lang="en-US" dirty="0">
                <a:latin typeface="Times New Roman" panose="02020603050405020304" pitchFamily="18" charset="0"/>
                <a:cs typeface="Times New Roman" panose="02020603050405020304" pitchFamily="18" charset="0"/>
              </a:rPr>
              <a:t>	or </a:t>
            </a:r>
            <a:r>
              <a:rPr lang="en-US" i="1" dirty="0">
                <a:latin typeface="Times New Roman" panose="02020603050405020304" pitchFamily="18" charset="0"/>
                <a:cs typeface="Times New Roman" panose="02020603050405020304" pitchFamily="18" charset="0"/>
              </a:rPr>
              <a:t>“You’re very welcome.”</a:t>
            </a:r>
          </a:p>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F80FB959-A406-4F40-85B8-4C14A8C4C7A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334F032-92C9-C048-913B-237D444AA613}"/>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30186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1B9B-71C7-4341-AA38-4063CE06CB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CDE4E0-8905-3140-8DDE-2AC3E7593C14}"/>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Instead of saying, </a:t>
            </a:r>
            <a:r>
              <a:rPr lang="en-US" i="1" dirty="0">
                <a:latin typeface="Times New Roman" panose="02020603050405020304" pitchFamily="18" charset="0"/>
                <a:cs typeface="Times New Roman" panose="02020603050405020304" pitchFamily="18" charset="0"/>
              </a:rPr>
              <a:t>“Honey.” </a:t>
            </a:r>
            <a:r>
              <a:rPr lang="en-US" dirty="0">
                <a:latin typeface="Times New Roman" panose="02020603050405020304" pitchFamily="18" charset="0"/>
                <a:cs typeface="Times New Roman" panose="02020603050405020304" pitchFamily="18" charset="0"/>
              </a:rPr>
              <a:t>or </a:t>
            </a:r>
            <a:r>
              <a:rPr lang="en-US" i="1" dirty="0">
                <a:latin typeface="Times New Roman" panose="02020603050405020304" pitchFamily="18" charset="0"/>
                <a:cs typeface="Times New Roman" panose="02020603050405020304" pitchFamily="18" charset="0"/>
              </a:rPr>
              <a:t>“Buddy.”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Say their name (the way they wish it to be used) 	</a:t>
            </a:r>
            <a:r>
              <a:rPr lang="en-US" i="1" u="sng" dirty="0">
                <a:latin typeface="Times New Roman" panose="02020603050405020304" pitchFamily="18" charset="0"/>
                <a:cs typeface="Times New Roman" panose="02020603050405020304" pitchFamily="18" charset="0"/>
              </a:rPr>
              <a:t>two times</a:t>
            </a:r>
            <a:r>
              <a:rPr lang="en-US" dirty="0">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92F9F4CA-7EFC-D74C-BAB3-C80EB42E6EF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464756F-E07B-734E-83B8-DDA9054BC034}"/>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79624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8306" name="Rectangle 2"/>
          <p:cNvSpPr>
            <a:spLocks noGrp="1" noRot="1" noChangeArrowheads="1"/>
          </p:cNvSpPr>
          <p:nvPr>
            <p:ph type="title"/>
          </p:nvPr>
        </p:nvSpPr>
        <p:spPr/>
        <p:txBody>
          <a:bodyPr/>
          <a:lstStyle/>
          <a:p>
            <a:pPr eaLnBrk="1" hangingPunct="1">
              <a:defRPr/>
            </a:pPr>
            <a:r>
              <a:rPr lang="en-US" dirty="0">
                <a:solidFill>
                  <a:schemeClr val="tx1"/>
                </a:solidFill>
                <a:latin typeface="Times New Roman" pitchFamily="18" charset="0"/>
                <a:ea typeface="+mj-ea"/>
                <a:cs typeface="Times New Roman" pitchFamily="18" charset="0"/>
              </a:rPr>
              <a:t>Customer Service on the Phone</a:t>
            </a:r>
          </a:p>
        </p:txBody>
      </p:sp>
      <p:sp>
        <p:nvSpPr>
          <p:cNvPr id="98307" name="Rectangle 3"/>
          <p:cNvSpPr>
            <a:spLocks noGrp="1" noRot="1" noChangeArrowheads="1"/>
          </p:cNvSpPr>
          <p:nvPr>
            <p:ph type="body" idx="1"/>
          </p:nvPr>
        </p:nvSpPr>
        <p:spPr/>
        <p:txBody>
          <a:bodyPr/>
          <a:lstStyle/>
          <a:p>
            <a:pPr eaLnBrk="1" hangingPunct="1">
              <a:buFont typeface="Wingdings" pitchFamily="1" charset="2"/>
              <a:buNone/>
              <a:defRPr/>
            </a:pPr>
            <a:r>
              <a:rPr lang="en-US" b="1" u="sng" dirty="0">
                <a:latin typeface="Times New Roman" pitchFamily="18" charset="0"/>
                <a:ea typeface="+mn-ea"/>
                <a:cs typeface="Times New Roman" pitchFamily="18" charset="0"/>
              </a:rPr>
              <a:t>Customer Judges</a:t>
            </a:r>
            <a:r>
              <a:rPr lang="en-US" dirty="0">
                <a:latin typeface="Times New Roman" pitchFamily="18" charset="0"/>
                <a:ea typeface="+mn-ea"/>
                <a:cs typeface="Times New Roman" pitchFamily="18" charset="0"/>
              </a:rPr>
              <a:t>:</a:t>
            </a:r>
          </a:p>
          <a:p>
            <a:pPr eaLnBrk="1" hangingPunct="1">
              <a:buFont typeface="Wingdings" pitchFamily="1" charset="2"/>
              <a:buNone/>
              <a:defRPr/>
            </a:pPr>
            <a:r>
              <a:rPr lang="en-US" sz="2800" dirty="0">
                <a:latin typeface="Times New Roman" pitchFamily="18" charset="0"/>
                <a:ea typeface="+mn-ea"/>
                <a:cs typeface="Times New Roman" pitchFamily="18" charset="0"/>
              </a:rPr>
              <a:t>	Reliability / Responsiveness / Assurance / Empathy / Tangibles</a:t>
            </a:r>
          </a:p>
          <a:p>
            <a:pPr eaLnBrk="1" hangingPunct="1">
              <a:buFont typeface="Wingdings" pitchFamily="1" charset="2"/>
              <a:buNone/>
              <a:defRPr/>
            </a:pPr>
            <a:endParaRPr lang="en-US" sz="2800" dirty="0">
              <a:latin typeface="Times New Roman" pitchFamily="18" charset="0"/>
              <a:ea typeface="+mn-ea"/>
              <a:cs typeface="Times New Roman" pitchFamily="18" charset="0"/>
            </a:endParaRPr>
          </a:p>
          <a:p>
            <a:pPr eaLnBrk="1" hangingPunct="1">
              <a:buFont typeface="Wingdings" pitchFamily="1" charset="2"/>
              <a:buNone/>
              <a:defRPr/>
            </a:pPr>
            <a:r>
              <a:rPr lang="en-US" sz="2800" dirty="0">
                <a:latin typeface="Times New Roman" pitchFamily="18" charset="0"/>
                <a:ea typeface="+mn-ea"/>
                <a:cs typeface="Times New Roman" pitchFamily="18" charset="0"/>
              </a:rPr>
              <a:t>The Next Time You Call a Professional Office</a:t>
            </a:r>
          </a:p>
          <a:p>
            <a:pPr eaLnBrk="1" hangingPunct="1">
              <a:buFont typeface="Wingdings" pitchFamily="1" charset="2"/>
              <a:buNone/>
              <a:defRPr/>
            </a:pPr>
            <a:r>
              <a:rPr lang="en-US" sz="2800" dirty="0">
                <a:latin typeface="Times New Roman" pitchFamily="18" charset="0"/>
                <a:ea typeface="+mn-ea"/>
                <a:cs typeface="Times New Roman" pitchFamily="18" charset="0"/>
              </a:rPr>
              <a:t>	What memory did they create?</a:t>
            </a:r>
          </a:p>
          <a:p>
            <a:pPr eaLnBrk="1" hangingPunct="1">
              <a:buFont typeface="Wingdings" pitchFamily="1" charset="2"/>
              <a:buNone/>
              <a:defRPr/>
            </a:pPr>
            <a:r>
              <a:rPr lang="en-US" sz="2800" dirty="0">
                <a:latin typeface="Times New Roman" pitchFamily="18" charset="0"/>
                <a:ea typeface="+mn-ea"/>
                <a:cs typeface="Times New Roman" pitchFamily="18" charset="0"/>
              </a:rPr>
              <a:t>	What is the memory you want to create?</a:t>
            </a:r>
          </a:p>
          <a:p>
            <a:pPr eaLnBrk="1" hangingPunct="1">
              <a:buFont typeface="Wingdings" pitchFamily="1" charset="2"/>
              <a:buNone/>
              <a:defRPr/>
            </a:pPr>
            <a:endParaRPr lang="en-US" dirty="0">
              <a:ea typeface="+mn-ea"/>
              <a:cs typeface="+mn-cs"/>
            </a:endParaRPr>
          </a:p>
        </p:txBody>
      </p:sp>
    </p:spTree>
    <p:extLst>
      <p:ext uri="{BB962C8B-B14F-4D97-AF65-F5344CB8AC3E}">
        <p14:creationId xmlns:p14="http://schemas.microsoft.com/office/powerpoint/2010/main" val="3924705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8306" name="Rectangle 2"/>
          <p:cNvSpPr>
            <a:spLocks noGrp="1" noRot="1" noChangeArrowheads="1"/>
          </p:cNvSpPr>
          <p:nvPr>
            <p:ph type="title"/>
          </p:nvPr>
        </p:nvSpPr>
        <p:spPr/>
        <p:txBody>
          <a:bodyPr/>
          <a:lstStyle/>
          <a:p>
            <a:pPr eaLnBrk="1" hangingPunct="1">
              <a:defRPr/>
            </a:pPr>
            <a:r>
              <a:rPr lang="en-US" dirty="0">
                <a:solidFill>
                  <a:schemeClr val="tx1"/>
                </a:solidFill>
                <a:latin typeface="Times New Roman" pitchFamily="18" charset="0"/>
                <a:ea typeface="+mj-ea"/>
                <a:cs typeface="Times New Roman" pitchFamily="18" charset="0"/>
              </a:rPr>
              <a:t>Customer Service on the Phone</a:t>
            </a:r>
          </a:p>
        </p:txBody>
      </p:sp>
      <p:sp>
        <p:nvSpPr>
          <p:cNvPr id="98307" name="Rectangle 3"/>
          <p:cNvSpPr>
            <a:spLocks noGrp="1" noRot="1" noChangeArrowheads="1"/>
          </p:cNvSpPr>
          <p:nvPr>
            <p:ph type="body" idx="1"/>
          </p:nvPr>
        </p:nvSpPr>
        <p:spPr/>
        <p:txBody>
          <a:bodyPr/>
          <a:lstStyle/>
          <a:p>
            <a:pPr eaLnBrk="1" hangingPunct="1">
              <a:buFont typeface="Wingdings" pitchFamily="1" charset="2"/>
              <a:buNone/>
              <a:defRPr/>
            </a:pPr>
            <a:r>
              <a:rPr lang="en-US" dirty="0">
                <a:latin typeface="Times New Roman" pitchFamily="18" charset="0"/>
                <a:ea typeface="+mn-ea"/>
                <a:cs typeface="Times New Roman" pitchFamily="18" charset="0"/>
              </a:rPr>
              <a:t>Taking Meaningful Messages</a:t>
            </a:r>
          </a:p>
          <a:p>
            <a:pPr eaLnBrk="1" hangingPunct="1">
              <a:buFont typeface="Wingdings" pitchFamily="1" charset="2"/>
              <a:buNone/>
              <a:defRPr/>
            </a:pPr>
            <a:r>
              <a:rPr lang="en-US" dirty="0">
                <a:latin typeface="Times New Roman" pitchFamily="18" charset="0"/>
                <a:ea typeface="+mn-ea"/>
                <a:cs typeface="Times New Roman" pitchFamily="18" charset="0"/>
              </a:rPr>
              <a:t>	</a:t>
            </a:r>
            <a:r>
              <a:rPr lang="en-US" sz="2800" dirty="0">
                <a:latin typeface="Times New Roman" pitchFamily="18" charset="0"/>
                <a:ea typeface="+mn-ea"/>
                <a:cs typeface="Times New Roman" pitchFamily="18" charset="0"/>
              </a:rPr>
              <a:t>The date and time of the message.</a:t>
            </a:r>
          </a:p>
          <a:p>
            <a:pPr eaLnBrk="1" hangingPunct="1">
              <a:buFont typeface="Wingdings" pitchFamily="1" charset="2"/>
              <a:buNone/>
              <a:defRPr/>
            </a:pPr>
            <a:r>
              <a:rPr lang="en-US" sz="2800" dirty="0">
                <a:latin typeface="Times New Roman" pitchFamily="18" charset="0"/>
                <a:ea typeface="+mn-ea"/>
                <a:cs typeface="Times New Roman" pitchFamily="18" charset="0"/>
              </a:rPr>
              <a:t>	The caller’s full name.</a:t>
            </a:r>
          </a:p>
          <a:p>
            <a:pPr eaLnBrk="1" hangingPunct="1">
              <a:buFont typeface="Wingdings" pitchFamily="1" charset="2"/>
              <a:buNone/>
              <a:defRPr/>
            </a:pPr>
            <a:r>
              <a:rPr lang="en-US" sz="2800" dirty="0">
                <a:latin typeface="Times New Roman" pitchFamily="18" charset="0"/>
                <a:ea typeface="+mn-ea"/>
                <a:cs typeface="Times New Roman" pitchFamily="18" charset="0"/>
              </a:rPr>
              <a:t>	The organization’s name or the caller’s department.</a:t>
            </a:r>
          </a:p>
          <a:p>
            <a:pPr eaLnBrk="1" hangingPunct="1">
              <a:buFont typeface="Wingdings" pitchFamily="1" charset="2"/>
              <a:buNone/>
              <a:defRPr/>
            </a:pPr>
            <a:r>
              <a:rPr lang="en-US" sz="2800" dirty="0">
                <a:latin typeface="Times New Roman" pitchFamily="18" charset="0"/>
                <a:ea typeface="+mn-ea"/>
                <a:cs typeface="Times New Roman" pitchFamily="18" charset="0"/>
              </a:rPr>
              <a:t>	The phone number.</a:t>
            </a:r>
          </a:p>
          <a:p>
            <a:pPr eaLnBrk="1" hangingPunct="1">
              <a:buFont typeface="Wingdings" pitchFamily="1" charset="2"/>
              <a:buNone/>
              <a:defRPr/>
            </a:pPr>
            <a:r>
              <a:rPr lang="en-US" sz="2800" dirty="0">
                <a:latin typeface="Times New Roman" pitchFamily="18" charset="0"/>
                <a:ea typeface="+mn-ea"/>
                <a:cs typeface="Times New Roman" pitchFamily="18" charset="0"/>
              </a:rPr>
              <a:t>	The message.</a:t>
            </a:r>
          </a:p>
          <a:p>
            <a:pPr eaLnBrk="1" hangingPunct="1">
              <a:buFont typeface="Wingdings" pitchFamily="1" charset="2"/>
              <a:buNone/>
              <a:defRPr/>
            </a:pPr>
            <a:r>
              <a:rPr lang="en-US" sz="2800" dirty="0">
                <a:latin typeface="Times New Roman" pitchFamily="18" charset="0"/>
                <a:ea typeface="+mn-ea"/>
                <a:cs typeface="Times New Roman" pitchFamily="18" charset="0"/>
              </a:rPr>
              <a:t>	Your name.</a:t>
            </a:r>
          </a:p>
        </p:txBody>
      </p:sp>
    </p:spTree>
    <p:extLst>
      <p:ext uri="{BB962C8B-B14F-4D97-AF65-F5344CB8AC3E}">
        <p14:creationId xmlns:p14="http://schemas.microsoft.com/office/powerpoint/2010/main" val="239261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EE5E-9BEA-854B-BD72-318BB9EC49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99B507-7497-8749-8CC3-5821773DE719}"/>
              </a:ext>
            </a:extLst>
          </p:cNvPr>
          <p:cNvSpPr>
            <a:spLocks noGrp="1"/>
          </p:cNvSpPr>
          <p:nvPr>
            <p:ph idx="1"/>
          </p:nvPr>
        </p:nvSpPr>
        <p:spPr/>
        <p:txBody>
          <a:bodyPr/>
          <a:lstStyle/>
          <a:p>
            <a:pPr marL="0" indent="0">
              <a:buNone/>
            </a:pPr>
            <a:r>
              <a:rPr lang="en-US" sz="3600" dirty="0">
                <a:latin typeface="Times New Roman" panose="02020603050405020304" pitchFamily="18" charset="0"/>
                <a:cs typeface="Times New Roman" panose="02020603050405020304" pitchFamily="18" charset="0"/>
              </a:rPr>
              <a:t>I was trying to buy some organic fruit and asked the guy in produce if their apples had been sprayed with any poisonous chemicals because they were for my wife.  </a:t>
            </a:r>
          </a:p>
          <a:p>
            <a:pPr marL="0" indent="0">
              <a:buNone/>
            </a:pPr>
            <a:endParaRPr lang="en-US" sz="3600" b="1" i="1" dirty="0">
              <a:latin typeface="Times New Roman" panose="02020603050405020304" pitchFamily="18" charset="0"/>
              <a:cs typeface="Times New Roman" panose="02020603050405020304" pitchFamily="18" charset="0"/>
            </a:endParaRPr>
          </a:p>
          <a:p>
            <a:pPr marL="0" indent="0">
              <a:buNone/>
            </a:pPr>
            <a:r>
              <a:rPr lang="en-US" sz="3600" b="1" i="1" dirty="0">
                <a:latin typeface="Times New Roman" panose="02020603050405020304" pitchFamily="18" charset="0"/>
                <a:cs typeface="Times New Roman" panose="02020603050405020304" pitchFamily="18" charset="0"/>
              </a:rPr>
              <a:t>I should be done with my police interviews soon.</a:t>
            </a:r>
            <a:endParaRPr lang="en-US" sz="36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434A0EC-DC78-6940-A816-EE3B9DAD23A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39CF740-9191-B04A-A8AE-D351EF8F51FB}"/>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478293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8306" name="Rectangle 2"/>
          <p:cNvSpPr>
            <a:spLocks noGrp="1" noRot="1" noChangeArrowheads="1"/>
          </p:cNvSpPr>
          <p:nvPr>
            <p:ph type="title"/>
          </p:nvPr>
        </p:nvSpPr>
        <p:spPr/>
        <p:txBody>
          <a:bodyPr/>
          <a:lstStyle/>
          <a:p>
            <a:pPr eaLnBrk="1" hangingPunct="1">
              <a:defRPr/>
            </a:pPr>
            <a:r>
              <a:rPr lang="en-US" dirty="0">
                <a:solidFill>
                  <a:schemeClr val="tx1"/>
                </a:solidFill>
                <a:latin typeface="Times New Roman" pitchFamily="18" charset="0"/>
                <a:ea typeface="+mj-ea"/>
                <a:cs typeface="Times New Roman" pitchFamily="18" charset="0"/>
              </a:rPr>
              <a:t>Customer Service on the Phone</a:t>
            </a:r>
          </a:p>
        </p:txBody>
      </p:sp>
      <p:sp>
        <p:nvSpPr>
          <p:cNvPr id="98307" name="Rectangle 3"/>
          <p:cNvSpPr>
            <a:spLocks noGrp="1" noRot="1" noChangeArrowheads="1"/>
          </p:cNvSpPr>
          <p:nvPr>
            <p:ph type="body" idx="1"/>
          </p:nvPr>
        </p:nvSpPr>
        <p:spPr/>
        <p:txBody>
          <a:bodyPr/>
          <a:lstStyle/>
          <a:p>
            <a:pPr eaLnBrk="1" hangingPunct="1">
              <a:buFont typeface="Wingdings" pitchFamily="1" charset="2"/>
              <a:buNone/>
              <a:defRPr/>
            </a:pPr>
            <a:r>
              <a:rPr lang="en-US" dirty="0">
                <a:latin typeface="Times New Roman" pitchFamily="18" charset="0"/>
                <a:ea typeface="+mn-ea"/>
                <a:cs typeface="Times New Roman" pitchFamily="18" charset="0"/>
              </a:rPr>
              <a:t>The Art of Transferring Calls</a:t>
            </a:r>
          </a:p>
          <a:p>
            <a:pPr eaLnBrk="1" hangingPunct="1">
              <a:buFont typeface="Wingdings" pitchFamily="1" charset="2"/>
              <a:buNone/>
              <a:defRPr/>
            </a:pPr>
            <a:endParaRPr lang="en-US" sz="2800" dirty="0">
              <a:latin typeface="Times New Roman" pitchFamily="18" charset="0"/>
              <a:ea typeface="+mn-ea"/>
              <a:cs typeface="Times New Roman" pitchFamily="18" charset="0"/>
            </a:endParaRPr>
          </a:p>
          <a:p>
            <a:pPr eaLnBrk="1" hangingPunct="1">
              <a:buFont typeface="Wingdings" pitchFamily="1" charset="2"/>
              <a:buNone/>
              <a:defRPr/>
            </a:pPr>
            <a:r>
              <a:rPr lang="en-US" sz="2800" dirty="0">
                <a:latin typeface="Times New Roman" pitchFamily="18" charset="0"/>
                <a:ea typeface="+mn-ea"/>
                <a:cs typeface="Times New Roman" pitchFamily="18" charset="0"/>
              </a:rPr>
              <a:t>Let the caller know that you are going to transfer the call.</a:t>
            </a:r>
          </a:p>
          <a:p>
            <a:pPr eaLnBrk="1" hangingPunct="1">
              <a:buFont typeface="Wingdings" pitchFamily="1" charset="2"/>
              <a:buNone/>
              <a:defRPr/>
            </a:pPr>
            <a:r>
              <a:rPr lang="en-US" sz="2800" dirty="0">
                <a:latin typeface="Times New Roman" pitchFamily="18" charset="0"/>
                <a:ea typeface="+mn-ea"/>
                <a:cs typeface="Times New Roman" pitchFamily="18" charset="0"/>
              </a:rPr>
              <a:t>Give the caller the name and phone number of the person you are transferring them to.</a:t>
            </a:r>
          </a:p>
          <a:p>
            <a:pPr eaLnBrk="1" hangingPunct="1">
              <a:buFont typeface="Wingdings" pitchFamily="1" charset="2"/>
              <a:buNone/>
              <a:defRPr/>
            </a:pPr>
            <a:r>
              <a:rPr lang="en-US" sz="2800" dirty="0">
                <a:latin typeface="Times New Roman" pitchFamily="18" charset="0"/>
                <a:ea typeface="+mn-ea"/>
                <a:cs typeface="Times New Roman" pitchFamily="18" charset="0"/>
              </a:rPr>
              <a:t>Preview the transfer process for the caller.</a:t>
            </a:r>
          </a:p>
        </p:txBody>
      </p:sp>
    </p:spTree>
    <p:extLst>
      <p:ext uri="{BB962C8B-B14F-4D97-AF65-F5344CB8AC3E}">
        <p14:creationId xmlns:p14="http://schemas.microsoft.com/office/powerpoint/2010/main" val="3865164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2947" name="Rectangle 2"/>
          <p:cNvSpPr>
            <a:spLocks noGrp="1" noRot="1" noChangeArrowheads="1"/>
          </p:cNvSpPr>
          <p:nvPr>
            <p:ph type="title"/>
          </p:nvPr>
        </p:nvSpPr>
        <p:spPr/>
        <p:txBody>
          <a:bodyPr/>
          <a:lstStyle/>
          <a:p>
            <a:pPr eaLnBrk="1" hangingPunct="1"/>
            <a:r>
              <a:rPr lang="ja-JP" altLang="en-US">
                <a:solidFill>
                  <a:schemeClr val="tx1"/>
                </a:solidFill>
                <a:latin typeface="Times New Roman" charset="0"/>
                <a:cs typeface="Times New Roman" charset="0"/>
              </a:rPr>
              <a:t>“</a:t>
            </a:r>
            <a:r>
              <a:rPr lang="en-US" altLang="ja-JP">
                <a:solidFill>
                  <a:schemeClr val="tx1"/>
                </a:solidFill>
                <a:latin typeface="Times New Roman" charset="0"/>
                <a:cs typeface="Times New Roman" charset="0"/>
              </a:rPr>
              <a:t>Will You Hold, Please?</a:t>
            </a:r>
            <a:r>
              <a:rPr lang="ja-JP" altLang="en-US">
                <a:solidFill>
                  <a:schemeClr val="tx1"/>
                </a:solidFill>
                <a:latin typeface="Times New Roman" charset="0"/>
                <a:cs typeface="Times New Roman" charset="0"/>
              </a:rPr>
              <a:t>”</a:t>
            </a:r>
            <a:endParaRPr lang="en-US">
              <a:solidFill>
                <a:schemeClr val="tx1"/>
              </a:solidFill>
              <a:latin typeface="Times New Roman" charset="0"/>
              <a:cs typeface="Times New Roman" charset="0"/>
            </a:endParaRPr>
          </a:p>
        </p:txBody>
      </p:sp>
      <p:sp>
        <p:nvSpPr>
          <p:cNvPr id="82948" name="Rectangle 3"/>
          <p:cNvSpPr>
            <a:spLocks noGrp="1" noRot="1" noChangeArrowheads="1"/>
          </p:cNvSpPr>
          <p:nvPr>
            <p:ph type="body" idx="1"/>
          </p:nvPr>
        </p:nvSpPr>
        <p:spPr>
          <a:xfrm>
            <a:off x="301625" y="1676400"/>
            <a:ext cx="8689975" cy="4419600"/>
          </a:xfrm>
        </p:spPr>
        <p:txBody>
          <a:bodyPr/>
          <a:lstStyle/>
          <a:p>
            <a:pPr eaLnBrk="1" hangingPunct="1">
              <a:buFont typeface="Wingdings" charset="0"/>
              <a:buNone/>
            </a:pPr>
            <a:r>
              <a:rPr lang="en-US" dirty="0">
                <a:latin typeface="Times New Roman" charset="0"/>
                <a:cs typeface="Times New Roman" charset="0"/>
              </a:rPr>
              <a:t>Do</a:t>
            </a:r>
            <a:r>
              <a:rPr lang="ja-JP" altLang="en-US">
                <a:latin typeface="Times New Roman" charset="0"/>
                <a:cs typeface="Times New Roman" charset="0"/>
              </a:rPr>
              <a:t>’</a:t>
            </a:r>
            <a:r>
              <a:rPr lang="en-US" altLang="ja-JP" dirty="0">
                <a:latin typeface="Times New Roman" charset="0"/>
                <a:cs typeface="Times New Roman" charset="0"/>
              </a:rPr>
              <a:t>s and Don’ts</a:t>
            </a:r>
          </a:p>
          <a:p>
            <a:pPr eaLnBrk="1" hangingPunct="1">
              <a:buFont typeface="Wingdings" charset="0"/>
              <a:buNone/>
            </a:pPr>
            <a:r>
              <a:rPr lang="en-US" sz="2800" dirty="0">
                <a:latin typeface="Times New Roman" charset="0"/>
                <a:cs typeface="Times New Roman" charset="0"/>
              </a:rPr>
              <a:t>	Do ask for permission.</a:t>
            </a:r>
          </a:p>
          <a:p>
            <a:pPr eaLnBrk="1" hangingPunct="1">
              <a:buFont typeface="Wingdings" charset="0"/>
              <a:buNone/>
            </a:pPr>
            <a:r>
              <a:rPr lang="en-US" sz="2800" dirty="0">
                <a:latin typeface="Times New Roman" charset="0"/>
                <a:cs typeface="Times New Roman" charset="0"/>
              </a:rPr>
              <a:t>	Do tell them how long they will be on hold.</a:t>
            </a:r>
          </a:p>
          <a:p>
            <a:pPr eaLnBrk="1" hangingPunct="1">
              <a:buFont typeface="Wingdings" charset="0"/>
              <a:buNone/>
            </a:pPr>
            <a:r>
              <a:rPr lang="en-US" sz="2800" dirty="0">
                <a:latin typeface="Times New Roman" charset="0"/>
                <a:cs typeface="Times New Roman" charset="0"/>
              </a:rPr>
              <a:t>	Check – 30 seconds – </a:t>
            </a:r>
            <a:r>
              <a:rPr lang="en-US" sz="2800" i="1" dirty="0">
                <a:latin typeface="Times New Roman" charset="0"/>
                <a:cs typeface="Times New Roman" charset="0"/>
              </a:rPr>
              <a:t>“Are you still able to hold?”</a:t>
            </a:r>
          </a:p>
          <a:p>
            <a:pPr eaLnBrk="1" hangingPunct="1">
              <a:buNone/>
            </a:pPr>
            <a:r>
              <a:rPr lang="en-US" sz="2800" dirty="0">
                <a:latin typeface="Times New Roman" charset="0"/>
                <a:cs typeface="Times New Roman" charset="0"/>
              </a:rPr>
              <a:t>	 Do thank them for waiting. </a:t>
            </a:r>
          </a:p>
          <a:p>
            <a:pPr eaLnBrk="1" hangingPunct="1">
              <a:buNone/>
            </a:pPr>
            <a:endParaRPr lang="en-US" dirty="0">
              <a:latin typeface="Times New Roman" charset="0"/>
              <a:cs typeface="Times New Roman" charset="0"/>
            </a:endParaRPr>
          </a:p>
          <a:p>
            <a:pPr eaLnBrk="1" hangingPunct="1">
              <a:buNone/>
            </a:pPr>
            <a:r>
              <a:rPr lang="en-US" dirty="0">
                <a:latin typeface="Times New Roman" charset="0"/>
                <a:cs typeface="Times New Roman" charset="0"/>
              </a:rPr>
              <a:t>	Don’t use hold for more than 3 minutes.</a:t>
            </a:r>
          </a:p>
          <a:p>
            <a:pPr eaLnBrk="1" hangingPunct="1">
              <a:buFont typeface="Wingdings" charset="0"/>
              <a:buNone/>
            </a:pPr>
            <a:endParaRPr lang="en-US" dirty="0">
              <a:latin typeface="Times New Roman" charset="0"/>
              <a:cs typeface="Times New Roman" charset="0"/>
            </a:endParaRPr>
          </a:p>
          <a:p>
            <a:pPr eaLnBrk="1" hangingPunct="1">
              <a:buFont typeface="Wingdings" charset="0"/>
              <a:buNone/>
            </a:pPr>
            <a:r>
              <a:rPr lang="en-US" dirty="0">
                <a:latin typeface="Times New Roman" charset="0"/>
                <a:cs typeface="Times New Roman" charset="0"/>
              </a:rPr>
              <a:t>	</a:t>
            </a:r>
          </a:p>
        </p:txBody>
      </p:sp>
    </p:spTree>
    <p:extLst>
      <p:ext uri="{BB962C8B-B14F-4D97-AF65-F5344CB8AC3E}">
        <p14:creationId xmlns:p14="http://schemas.microsoft.com/office/powerpoint/2010/main" val="4084651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2947" name="Rectangle 2"/>
          <p:cNvSpPr>
            <a:spLocks noGrp="1" noRot="1" noChangeArrowheads="1"/>
          </p:cNvSpPr>
          <p:nvPr>
            <p:ph type="title"/>
          </p:nvPr>
        </p:nvSpPr>
        <p:spPr/>
        <p:txBody>
          <a:bodyPr/>
          <a:lstStyle/>
          <a:p>
            <a:pPr eaLnBrk="1" hangingPunct="1"/>
            <a:r>
              <a:rPr lang="en-US" dirty="0">
                <a:solidFill>
                  <a:schemeClr val="tx1"/>
                </a:solidFill>
                <a:latin typeface="Times New Roman" charset="0"/>
                <a:cs typeface="Times New Roman" charset="0"/>
              </a:rPr>
              <a:t>Effective Telephone Interactions</a:t>
            </a:r>
          </a:p>
        </p:txBody>
      </p:sp>
      <p:sp>
        <p:nvSpPr>
          <p:cNvPr id="82948" name="Rectangle 3"/>
          <p:cNvSpPr>
            <a:spLocks noGrp="1" noRot="1" noChangeArrowheads="1"/>
          </p:cNvSpPr>
          <p:nvPr>
            <p:ph type="body" idx="1"/>
          </p:nvPr>
        </p:nvSpPr>
        <p:spPr>
          <a:xfrm>
            <a:off x="286544" y="1543277"/>
            <a:ext cx="8540750" cy="4422775"/>
          </a:xfrm>
        </p:spPr>
        <p:txBody>
          <a:bodyPr/>
          <a:lstStyle/>
          <a:p>
            <a:pPr eaLnBrk="1" hangingPunct="1">
              <a:buFont typeface="Wingdings" charset="0"/>
              <a:buNone/>
            </a:pPr>
            <a:r>
              <a:rPr lang="en-US" u="sng" dirty="0">
                <a:latin typeface="Times New Roman" charset="0"/>
                <a:cs typeface="Times New Roman" charset="0"/>
              </a:rPr>
              <a:t>Salutation</a:t>
            </a:r>
            <a:r>
              <a:rPr lang="en-US" dirty="0">
                <a:latin typeface="Times New Roman" charset="0"/>
                <a:cs typeface="Times New Roman" charset="0"/>
              </a:rPr>
              <a:t>:  </a:t>
            </a:r>
            <a:r>
              <a:rPr lang="en-US" i="1" dirty="0">
                <a:latin typeface="Times New Roman" charset="0"/>
                <a:cs typeface="Times New Roman" charset="0"/>
              </a:rPr>
              <a:t>“Good morning.”  “Good evening.”  </a:t>
            </a:r>
          </a:p>
          <a:p>
            <a:pPr eaLnBrk="1" hangingPunct="1">
              <a:buFont typeface="Wingdings" charset="0"/>
              <a:buNone/>
            </a:pPr>
            <a:r>
              <a:rPr lang="en-US" u="sng" dirty="0">
                <a:latin typeface="Times New Roman" charset="0"/>
                <a:cs typeface="Times New Roman" charset="0"/>
              </a:rPr>
              <a:t>Identification</a:t>
            </a:r>
            <a:r>
              <a:rPr lang="en-US" dirty="0">
                <a:latin typeface="Times New Roman" charset="0"/>
                <a:cs typeface="Times New Roman" charset="0"/>
              </a:rPr>
              <a:t>:  </a:t>
            </a:r>
            <a:r>
              <a:rPr lang="en-US" i="1" dirty="0">
                <a:latin typeface="Times New Roman" charset="0"/>
                <a:cs typeface="Times New Roman" charset="0"/>
              </a:rPr>
              <a:t>“This is…”  “You’ve reached…”</a:t>
            </a:r>
          </a:p>
          <a:p>
            <a:pPr eaLnBrk="1" hangingPunct="1">
              <a:buFont typeface="Wingdings" charset="0"/>
              <a:buNone/>
            </a:pPr>
            <a:r>
              <a:rPr lang="en-US" u="sng" dirty="0">
                <a:latin typeface="Times New Roman" charset="0"/>
                <a:cs typeface="Times New Roman" charset="0"/>
              </a:rPr>
              <a:t>Solicitation</a:t>
            </a:r>
            <a:r>
              <a:rPr lang="en-US" dirty="0">
                <a:latin typeface="Times New Roman" charset="0"/>
                <a:cs typeface="Times New Roman" charset="0"/>
              </a:rPr>
              <a:t>: </a:t>
            </a:r>
            <a:r>
              <a:rPr lang="en-US" i="1" dirty="0">
                <a:latin typeface="Times New Roman" charset="0"/>
                <a:cs typeface="Times New Roman" charset="0"/>
              </a:rPr>
              <a:t>“How may I help you?”</a:t>
            </a:r>
          </a:p>
          <a:p>
            <a:pPr eaLnBrk="1" hangingPunct="1">
              <a:buFont typeface="Wingdings" charset="0"/>
              <a:buNone/>
            </a:pPr>
            <a:r>
              <a:rPr lang="en-US" u="sng" dirty="0">
                <a:latin typeface="Times New Roman" charset="0"/>
                <a:cs typeface="Times New Roman" charset="0"/>
              </a:rPr>
              <a:t>Ending the Conversation</a:t>
            </a:r>
            <a:r>
              <a:rPr lang="en-US" dirty="0">
                <a:latin typeface="Times New Roman" charset="0"/>
                <a:cs typeface="Times New Roman" charset="0"/>
              </a:rPr>
              <a:t>:  </a:t>
            </a:r>
            <a:r>
              <a:rPr lang="en-US" i="1" dirty="0">
                <a:latin typeface="Times New Roman" charset="0"/>
                <a:cs typeface="Times New Roman" charset="0"/>
              </a:rPr>
              <a:t>“Thanks for calling.”</a:t>
            </a:r>
          </a:p>
          <a:p>
            <a:pPr eaLnBrk="1" hangingPunct="1">
              <a:buFont typeface="Wingdings" charset="0"/>
              <a:buNone/>
            </a:pPr>
            <a:r>
              <a:rPr lang="en-US" dirty="0">
                <a:latin typeface="Times New Roman" charset="0"/>
                <a:cs typeface="Times New Roman" charset="0"/>
              </a:rPr>
              <a:t>	</a:t>
            </a:r>
            <a:r>
              <a:rPr lang="en-US" i="1" dirty="0">
                <a:latin typeface="Times New Roman" charset="0"/>
                <a:cs typeface="Times New Roman" charset="0"/>
              </a:rPr>
              <a:t>“I enjoyed talking with you.”</a:t>
            </a:r>
          </a:p>
          <a:p>
            <a:pPr eaLnBrk="1" hangingPunct="1">
              <a:buFont typeface="Wingdings" charset="0"/>
              <a:buNone/>
            </a:pPr>
            <a:r>
              <a:rPr lang="en-US" i="1" dirty="0">
                <a:latin typeface="Times New Roman" charset="0"/>
                <a:cs typeface="Times New Roman" charset="0"/>
              </a:rPr>
              <a:t>	“Good to hear from you.”  </a:t>
            </a:r>
          </a:p>
          <a:p>
            <a:pPr eaLnBrk="1" hangingPunct="1">
              <a:buFont typeface="Wingdings" charset="0"/>
              <a:buNone/>
            </a:pPr>
            <a:r>
              <a:rPr lang="en-US" i="1" dirty="0">
                <a:latin typeface="Times New Roman" charset="0"/>
                <a:cs typeface="Times New Roman" charset="0"/>
              </a:rPr>
              <a:t>	“Have a lovely day.”  “Enjoy your evening.”</a:t>
            </a:r>
          </a:p>
        </p:txBody>
      </p:sp>
    </p:spTree>
    <p:extLst>
      <p:ext uri="{BB962C8B-B14F-4D97-AF65-F5344CB8AC3E}">
        <p14:creationId xmlns:p14="http://schemas.microsoft.com/office/powerpoint/2010/main" val="575809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0115" name="Rectangle 2"/>
          <p:cNvSpPr>
            <a:spLocks noGrp="1" noRot="1" noChangeArrowheads="1"/>
          </p:cNvSpPr>
          <p:nvPr>
            <p:ph type="title"/>
          </p:nvPr>
        </p:nvSpPr>
        <p:spPr>
          <a:xfrm>
            <a:off x="0" y="228600"/>
            <a:ext cx="9144000" cy="1325563"/>
          </a:xfrm>
        </p:spPr>
        <p:txBody>
          <a:bodyPr/>
          <a:lstStyle/>
          <a:p>
            <a:pPr eaLnBrk="1" hangingPunct="1"/>
            <a:r>
              <a:rPr lang="en-US" sz="3600" b="1" i="1" dirty="0">
                <a:solidFill>
                  <a:schemeClr val="tx1"/>
                </a:solidFill>
                <a:latin typeface="Times New Roman" charset="0"/>
                <a:ea typeface="ヒラギノ角ゴ ProN W3" charset="0"/>
                <a:cs typeface="ヒラギノ角ゴ ProN W3" charset="0"/>
              </a:rPr>
              <a:t>Complainers!  Our Most Valued Customers!</a:t>
            </a:r>
          </a:p>
        </p:txBody>
      </p:sp>
      <p:sp>
        <p:nvSpPr>
          <p:cNvPr id="90116" name="Rectangle 3"/>
          <p:cNvSpPr>
            <a:spLocks noGrp="1" noRot="1" noChangeArrowheads="1"/>
          </p:cNvSpPr>
          <p:nvPr>
            <p:ph type="body" idx="1"/>
          </p:nvPr>
        </p:nvSpPr>
        <p:spPr>
          <a:xfrm>
            <a:off x="301625" y="1371600"/>
            <a:ext cx="8537575" cy="4727575"/>
          </a:xfrm>
        </p:spPr>
        <p:txBody>
          <a:bodyPr/>
          <a:lstStyle/>
          <a:p>
            <a:pPr marL="609600" indent="-609600" eaLnBrk="1" hangingPunct="1">
              <a:lnSpc>
                <a:spcPct val="90000"/>
              </a:lnSpc>
              <a:buFont typeface="Wingdings" charset="0"/>
              <a:buNone/>
            </a:pPr>
            <a:r>
              <a:rPr lang="en-US" sz="2800" b="1" dirty="0">
                <a:latin typeface="Times New Roman" charset="0"/>
              </a:rPr>
              <a:t>1.  </a:t>
            </a:r>
            <a:r>
              <a:rPr lang="en-US" sz="2800" dirty="0">
                <a:latin typeface="Times New Roman" charset="0"/>
              </a:rPr>
              <a:t>Get into your</a:t>
            </a:r>
            <a:r>
              <a:rPr lang="en-US" sz="2800" b="1" dirty="0">
                <a:latin typeface="Times New Roman" charset="0"/>
              </a:rPr>
              <a:t> </a:t>
            </a:r>
            <a:r>
              <a:rPr lang="ja-JP" altLang="en-US" sz="2800" b="1">
                <a:latin typeface="Times New Roman" charset="0"/>
              </a:rPr>
              <a:t>“</a:t>
            </a:r>
            <a:r>
              <a:rPr lang="en-US" altLang="ja-JP" sz="2800" b="1" dirty="0">
                <a:latin typeface="Times New Roman" charset="0"/>
              </a:rPr>
              <a:t>Effective</a:t>
            </a:r>
            <a:r>
              <a:rPr lang="ja-JP" altLang="en-US" sz="2800" b="1">
                <a:latin typeface="Times New Roman" charset="0"/>
              </a:rPr>
              <a:t>”</a:t>
            </a:r>
            <a:r>
              <a:rPr lang="en-US" altLang="ja-JP" sz="2800" b="1" dirty="0">
                <a:latin typeface="Times New Roman" charset="0"/>
              </a:rPr>
              <a:t> </a:t>
            </a:r>
            <a:r>
              <a:rPr lang="en-US" altLang="ja-JP" sz="2800" dirty="0">
                <a:latin typeface="Times New Roman" charset="0"/>
              </a:rPr>
              <a:t>posture.  STABLE</a:t>
            </a:r>
          </a:p>
          <a:p>
            <a:pPr marL="609600" indent="-609600" eaLnBrk="1" hangingPunct="1">
              <a:lnSpc>
                <a:spcPct val="90000"/>
              </a:lnSpc>
              <a:buFont typeface="Wingdings" charset="0"/>
              <a:buNone/>
            </a:pPr>
            <a:r>
              <a:rPr lang="en-US" sz="2800" b="1" dirty="0">
                <a:latin typeface="Times New Roman" charset="0"/>
              </a:rPr>
              <a:t>2.  Take Notes </a:t>
            </a:r>
            <a:r>
              <a:rPr lang="en-US" sz="2800" dirty="0">
                <a:latin typeface="Times New Roman" charset="0"/>
              </a:rPr>
              <a:t>on important points.</a:t>
            </a:r>
          </a:p>
          <a:p>
            <a:pPr marL="609600" indent="-609600" eaLnBrk="1" hangingPunct="1">
              <a:lnSpc>
                <a:spcPct val="90000"/>
              </a:lnSpc>
              <a:buFont typeface="Wingdings" charset="0"/>
              <a:buNone/>
            </a:pPr>
            <a:r>
              <a:rPr lang="en-US" sz="2800" b="1" dirty="0">
                <a:latin typeface="Times New Roman" charset="0"/>
              </a:rPr>
              <a:t>3.  Listening Noises </a:t>
            </a:r>
            <a:r>
              <a:rPr lang="ja-JP" altLang="en-US" sz="2800" i="1" dirty="0">
                <a:latin typeface="Times New Roman" charset="0"/>
              </a:rPr>
              <a:t>“</a:t>
            </a:r>
            <a:r>
              <a:rPr lang="en-US" altLang="ja-JP" sz="2800" i="1" dirty="0">
                <a:latin typeface="Times New Roman" charset="0"/>
              </a:rPr>
              <a:t>I see</a:t>
            </a:r>
            <a:r>
              <a:rPr lang="ja-JP" altLang="en-US" sz="2800" i="1" dirty="0">
                <a:latin typeface="Times New Roman" charset="0"/>
              </a:rPr>
              <a:t>”</a:t>
            </a:r>
            <a:r>
              <a:rPr lang="en-US" altLang="ja-JP" sz="2800" i="1" dirty="0">
                <a:latin typeface="Times New Roman" charset="0"/>
              </a:rPr>
              <a:t> </a:t>
            </a:r>
            <a:r>
              <a:rPr lang="ja-JP" altLang="en-US" sz="2800" i="1" dirty="0">
                <a:latin typeface="Times New Roman" charset="0"/>
              </a:rPr>
              <a:t>“</a:t>
            </a:r>
            <a:r>
              <a:rPr lang="en-US" altLang="ja-JP" sz="2800" i="1" dirty="0">
                <a:latin typeface="Times New Roman" charset="0"/>
              </a:rPr>
              <a:t>I understand</a:t>
            </a:r>
            <a:r>
              <a:rPr lang="ja-JP" altLang="en-US" sz="2800" i="1" dirty="0">
                <a:latin typeface="Times New Roman" charset="0"/>
              </a:rPr>
              <a:t>”</a:t>
            </a:r>
            <a:r>
              <a:rPr lang="en-US" altLang="ja-JP" sz="2800" i="1" dirty="0">
                <a:latin typeface="Times New Roman" charset="0"/>
              </a:rPr>
              <a:t> </a:t>
            </a:r>
            <a:r>
              <a:rPr lang="ja-JP" altLang="en-US" sz="2800" i="1" dirty="0">
                <a:latin typeface="Times New Roman" charset="0"/>
              </a:rPr>
              <a:t>“</a:t>
            </a:r>
            <a:r>
              <a:rPr lang="en-US" altLang="ja-JP" sz="2800" i="1" dirty="0">
                <a:latin typeface="Times New Roman" charset="0"/>
              </a:rPr>
              <a:t>Go on</a:t>
            </a:r>
            <a:r>
              <a:rPr lang="ja-JP" altLang="en-US" sz="2800" i="1" dirty="0">
                <a:latin typeface="Times New Roman" charset="0"/>
              </a:rPr>
              <a:t>”</a:t>
            </a:r>
            <a:endParaRPr lang="en-US" altLang="ja-JP" sz="2800" i="1" dirty="0">
              <a:latin typeface="Times New Roman" charset="0"/>
            </a:endParaRPr>
          </a:p>
          <a:p>
            <a:pPr marL="609600" indent="-609600" eaLnBrk="1" hangingPunct="1">
              <a:lnSpc>
                <a:spcPct val="90000"/>
              </a:lnSpc>
              <a:buFont typeface="Wingdings" charset="0"/>
              <a:buNone/>
            </a:pPr>
            <a:r>
              <a:rPr lang="en-US" sz="2800" b="1" dirty="0">
                <a:latin typeface="Times New Roman" charset="0"/>
              </a:rPr>
              <a:t>4.  </a:t>
            </a:r>
            <a:r>
              <a:rPr lang="en-US" sz="2800" dirty="0">
                <a:latin typeface="Times New Roman" charset="0"/>
              </a:rPr>
              <a:t>Don</a:t>
            </a:r>
            <a:r>
              <a:rPr lang="ja-JP" altLang="en-US" sz="2800" dirty="0">
                <a:latin typeface="Times New Roman" charset="0"/>
              </a:rPr>
              <a:t>’</a:t>
            </a:r>
            <a:r>
              <a:rPr lang="en-US" altLang="ja-JP" sz="2800" dirty="0">
                <a:latin typeface="Times New Roman" charset="0"/>
              </a:rPr>
              <a:t>t Interrupt - Let them </a:t>
            </a:r>
            <a:r>
              <a:rPr lang="en-US" altLang="ja-JP" sz="2800" b="1" dirty="0">
                <a:latin typeface="Times New Roman" charset="0"/>
              </a:rPr>
              <a:t>Vent.</a:t>
            </a:r>
          </a:p>
          <a:p>
            <a:pPr marL="609600" indent="-609600" eaLnBrk="1" hangingPunct="1">
              <a:lnSpc>
                <a:spcPct val="90000"/>
              </a:lnSpc>
              <a:buFont typeface="Wingdings" charset="0"/>
              <a:buNone/>
            </a:pPr>
            <a:r>
              <a:rPr lang="en-US" sz="2800" b="1" dirty="0">
                <a:latin typeface="Times New Roman" charset="0"/>
              </a:rPr>
              <a:t>5.  </a:t>
            </a:r>
            <a:r>
              <a:rPr lang="en-US" sz="2800" dirty="0">
                <a:latin typeface="Times New Roman" charset="0"/>
              </a:rPr>
              <a:t>Use the person’</a:t>
            </a:r>
            <a:r>
              <a:rPr lang="en-US" altLang="ja-JP" sz="2800" dirty="0">
                <a:latin typeface="Times New Roman" charset="0"/>
              </a:rPr>
              <a:t>s </a:t>
            </a:r>
            <a:r>
              <a:rPr lang="en-US" altLang="ja-JP" sz="2800" b="1" dirty="0">
                <a:latin typeface="Times New Roman" charset="0"/>
              </a:rPr>
              <a:t>Name </a:t>
            </a:r>
            <a:r>
              <a:rPr lang="en-US" altLang="ja-JP" sz="2800" dirty="0">
                <a:latin typeface="Times New Roman" charset="0"/>
              </a:rPr>
              <a:t>to establish rapport.</a:t>
            </a:r>
          </a:p>
          <a:p>
            <a:pPr marL="609600" indent="-609600" eaLnBrk="1" hangingPunct="1">
              <a:lnSpc>
                <a:spcPct val="90000"/>
              </a:lnSpc>
              <a:buFont typeface="Wingdings" charset="0"/>
              <a:buNone/>
            </a:pPr>
            <a:r>
              <a:rPr lang="en-US" sz="2800" b="1" dirty="0">
                <a:latin typeface="Times New Roman" charset="0"/>
              </a:rPr>
              <a:t>6.  Empathize </a:t>
            </a:r>
            <a:r>
              <a:rPr lang="en-US" sz="2800" dirty="0">
                <a:latin typeface="Times New Roman" charset="0"/>
              </a:rPr>
              <a:t>- Visualize this person needing help.</a:t>
            </a:r>
          </a:p>
          <a:p>
            <a:pPr marL="609600" indent="-609600" eaLnBrk="1" hangingPunct="1">
              <a:lnSpc>
                <a:spcPct val="90000"/>
              </a:lnSpc>
              <a:buFont typeface="Wingdings" charset="0"/>
              <a:buNone/>
            </a:pPr>
            <a:r>
              <a:rPr lang="en-US" sz="2800" b="1" dirty="0">
                <a:latin typeface="Times New Roman" charset="0"/>
              </a:rPr>
              <a:t>7.  </a:t>
            </a:r>
            <a:r>
              <a:rPr lang="en-US" sz="2800" dirty="0">
                <a:latin typeface="Times New Roman" charset="0"/>
              </a:rPr>
              <a:t>Ask</a:t>
            </a:r>
            <a:r>
              <a:rPr lang="en-US" sz="2800" b="1" dirty="0">
                <a:latin typeface="Times New Roman" charset="0"/>
              </a:rPr>
              <a:t> How &amp; What </a:t>
            </a:r>
            <a:r>
              <a:rPr lang="en-US" sz="2800" dirty="0">
                <a:latin typeface="Times New Roman" charset="0"/>
              </a:rPr>
              <a:t>questions</a:t>
            </a:r>
            <a:r>
              <a:rPr lang="en-US" sz="2800" b="1" dirty="0">
                <a:latin typeface="Times New Roman" charset="0"/>
              </a:rPr>
              <a:t> - Clarify &amp; Solve</a:t>
            </a:r>
          </a:p>
          <a:p>
            <a:pPr marL="609600" indent="-609600" eaLnBrk="1" hangingPunct="1">
              <a:lnSpc>
                <a:spcPct val="90000"/>
              </a:lnSpc>
              <a:buFont typeface="Wingdings" charset="0"/>
              <a:buNone/>
            </a:pPr>
            <a:r>
              <a:rPr lang="en-US" sz="2800" b="1" dirty="0">
                <a:latin typeface="Times New Roman" charset="0"/>
              </a:rPr>
              <a:t>8.  Be Positive – </a:t>
            </a:r>
            <a:r>
              <a:rPr lang="en-US" sz="2800" dirty="0">
                <a:latin typeface="Times New Roman" charset="0"/>
              </a:rPr>
              <a:t>Remember the Benefits</a:t>
            </a:r>
          </a:p>
          <a:p>
            <a:pPr marL="609600" indent="-609600" eaLnBrk="1" hangingPunct="1">
              <a:lnSpc>
                <a:spcPct val="90000"/>
              </a:lnSpc>
              <a:buFont typeface="Wingdings" charset="0"/>
              <a:buNone/>
            </a:pPr>
            <a:r>
              <a:rPr lang="en-US" sz="2800" b="1" dirty="0">
                <a:latin typeface="Times New Roman" charset="0"/>
              </a:rPr>
              <a:t>9.  Confirm your Agreements</a:t>
            </a:r>
          </a:p>
          <a:p>
            <a:pPr marL="609600" indent="-609600" eaLnBrk="1" hangingPunct="1">
              <a:lnSpc>
                <a:spcPct val="90000"/>
              </a:lnSpc>
              <a:buFont typeface="Wingdings" charset="0"/>
              <a:buNone/>
            </a:pPr>
            <a:r>
              <a:rPr lang="en-US" sz="2800" b="1" dirty="0">
                <a:latin typeface="Times New Roman" charset="0"/>
              </a:rPr>
              <a:t>10.  Follow Up</a:t>
            </a:r>
          </a:p>
          <a:p>
            <a:pPr marL="609600" indent="-609600" eaLnBrk="1" hangingPunct="1">
              <a:lnSpc>
                <a:spcPct val="90000"/>
              </a:lnSpc>
              <a:buFont typeface="Arial" charset="0"/>
              <a:buAutoNum type="arabicPeriod"/>
            </a:pPr>
            <a:endParaRPr lang="en-US" sz="2400" b="1" dirty="0">
              <a:latin typeface="Times New Roman" charset="0"/>
            </a:endParaRPr>
          </a:p>
        </p:txBody>
      </p:sp>
    </p:spTree>
    <p:extLst>
      <p:ext uri="{BB962C8B-B14F-4D97-AF65-F5344CB8AC3E}">
        <p14:creationId xmlns:p14="http://schemas.microsoft.com/office/powerpoint/2010/main" val="42556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8306" name="Rectangle 2"/>
          <p:cNvSpPr>
            <a:spLocks noGrp="1" noRot="1" noChangeArrowheads="1"/>
          </p:cNvSpPr>
          <p:nvPr>
            <p:ph type="title"/>
          </p:nvPr>
        </p:nvSpPr>
        <p:spPr/>
        <p:txBody>
          <a:bodyPr/>
          <a:lstStyle/>
          <a:p>
            <a:pPr eaLnBrk="1" hangingPunct="1">
              <a:defRPr/>
            </a:pPr>
            <a:r>
              <a:rPr lang="en-US" u="sng" dirty="0">
                <a:solidFill>
                  <a:schemeClr val="tx1"/>
                </a:solidFill>
                <a:latin typeface="Times New Roman" pitchFamily="18" charset="0"/>
                <a:ea typeface="+mj-ea"/>
                <a:cs typeface="Times New Roman" pitchFamily="18" charset="0"/>
              </a:rPr>
              <a:t>LEAD</a:t>
            </a:r>
            <a:br>
              <a:rPr lang="en-US" u="sng" dirty="0">
                <a:solidFill>
                  <a:schemeClr val="tx1"/>
                </a:solidFill>
                <a:latin typeface="Times New Roman" pitchFamily="18" charset="0"/>
                <a:ea typeface="+mj-ea"/>
                <a:cs typeface="Times New Roman" pitchFamily="18" charset="0"/>
              </a:rPr>
            </a:br>
            <a:r>
              <a:rPr lang="en-US" sz="3200" u="sng" dirty="0">
                <a:solidFill>
                  <a:schemeClr val="tx1"/>
                </a:solidFill>
                <a:latin typeface="Times New Roman" pitchFamily="18" charset="0"/>
                <a:ea typeface="+mj-ea"/>
                <a:cs typeface="Times New Roman" pitchFamily="18" charset="0"/>
              </a:rPr>
              <a:t>Communicating with Complaining Customers</a:t>
            </a:r>
          </a:p>
        </p:txBody>
      </p:sp>
      <p:sp>
        <p:nvSpPr>
          <p:cNvPr id="98307" name="Rectangle 3"/>
          <p:cNvSpPr>
            <a:spLocks noGrp="1" noRot="1" noChangeArrowheads="1"/>
          </p:cNvSpPr>
          <p:nvPr>
            <p:ph type="body" idx="1"/>
          </p:nvPr>
        </p:nvSpPr>
        <p:spPr/>
        <p:txBody>
          <a:bodyPr/>
          <a:lstStyle/>
          <a:p>
            <a:pPr eaLnBrk="1" hangingPunct="1">
              <a:buFont typeface="Wingdings" pitchFamily="1" charset="2"/>
              <a:buNone/>
              <a:defRPr/>
            </a:pPr>
            <a:r>
              <a:rPr lang="en-US" sz="4400" dirty="0">
                <a:latin typeface="Times New Roman" pitchFamily="18" charset="0"/>
                <a:ea typeface="+mn-ea"/>
                <a:cs typeface="Times New Roman" pitchFamily="18" charset="0"/>
              </a:rPr>
              <a:t>	Listen</a:t>
            </a:r>
          </a:p>
          <a:p>
            <a:pPr eaLnBrk="1" hangingPunct="1">
              <a:buFont typeface="Wingdings" pitchFamily="1" charset="2"/>
              <a:buNone/>
              <a:defRPr/>
            </a:pPr>
            <a:r>
              <a:rPr lang="en-US" sz="4400" dirty="0">
                <a:latin typeface="Times New Roman" pitchFamily="18" charset="0"/>
                <a:ea typeface="+mn-ea"/>
                <a:cs typeface="Times New Roman" pitchFamily="18" charset="0"/>
              </a:rPr>
              <a:t>		Empathize</a:t>
            </a:r>
          </a:p>
          <a:p>
            <a:pPr eaLnBrk="1" hangingPunct="1">
              <a:buFont typeface="Wingdings" pitchFamily="1" charset="2"/>
              <a:buNone/>
              <a:defRPr/>
            </a:pPr>
            <a:r>
              <a:rPr lang="en-US" sz="4400" dirty="0">
                <a:latin typeface="Times New Roman" pitchFamily="18" charset="0"/>
                <a:ea typeface="+mn-ea"/>
                <a:cs typeface="Times New Roman" pitchFamily="18" charset="0"/>
              </a:rPr>
              <a:t>			Act</a:t>
            </a:r>
          </a:p>
          <a:p>
            <a:pPr eaLnBrk="1" hangingPunct="1">
              <a:buFont typeface="Wingdings" pitchFamily="1" charset="2"/>
              <a:buNone/>
              <a:defRPr/>
            </a:pPr>
            <a:r>
              <a:rPr lang="en-US" sz="4400" dirty="0">
                <a:latin typeface="Times New Roman" pitchFamily="18" charset="0"/>
                <a:ea typeface="+mn-ea"/>
                <a:cs typeface="Times New Roman" pitchFamily="18" charset="0"/>
              </a:rPr>
              <a:t>				Demonstrate follow-up</a:t>
            </a:r>
          </a:p>
        </p:txBody>
      </p:sp>
    </p:spTree>
    <p:extLst>
      <p:ext uri="{BB962C8B-B14F-4D97-AF65-F5344CB8AC3E}">
        <p14:creationId xmlns:p14="http://schemas.microsoft.com/office/powerpoint/2010/main" val="3175753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5623-1948-2740-A2E4-C0DC1CB33A71}"/>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LEAD</a:t>
            </a:r>
          </a:p>
        </p:txBody>
      </p:sp>
      <p:sp>
        <p:nvSpPr>
          <p:cNvPr id="3" name="Content Placeholder 2">
            <a:extLst>
              <a:ext uri="{FF2B5EF4-FFF2-40B4-BE49-F238E27FC236}">
                <a16:creationId xmlns:a16="http://schemas.microsoft.com/office/drawing/2014/main" id="{A1565BCB-D29F-9043-916C-8EB51844A532}"/>
              </a:ext>
            </a:extLst>
          </p:cNvPr>
          <p:cNvSpPr>
            <a:spLocks noGrp="1"/>
          </p:cNvSpPr>
          <p:nvPr>
            <p:ph idx="1"/>
          </p:nvPr>
        </p:nvSpPr>
        <p:spPr>
          <a:xfrm>
            <a:off x="301625" y="1371600"/>
            <a:ext cx="8540750" cy="4727575"/>
          </a:xfrm>
        </p:spPr>
        <p:txBody>
          <a:bodyPr/>
          <a:lstStyle/>
          <a:p>
            <a:pPr marL="0" indent="0">
              <a:buNone/>
            </a:pPr>
            <a:r>
              <a:rPr lang="en-US" sz="4000" b="1" u="sng" dirty="0">
                <a:latin typeface="Times New Roman" panose="02020603050405020304" pitchFamily="18" charset="0"/>
                <a:cs typeface="Times New Roman" panose="02020603050405020304" pitchFamily="18" charset="0"/>
              </a:rPr>
              <a:t>L</a:t>
            </a:r>
            <a:r>
              <a:rPr lang="en-US" sz="4000" dirty="0">
                <a:latin typeface="Times New Roman" panose="02020603050405020304" pitchFamily="18" charset="0"/>
                <a:cs typeface="Times New Roman" panose="02020603050405020304" pitchFamily="18" charset="0"/>
              </a:rPr>
              <a:t>isten</a:t>
            </a:r>
          </a:p>
          <a:p>
            <a:pPr marL="0" indent="0">
              <a:buNone/>
            </a:pPr>
            <a:r>
              <a:rPr lang="en-US" sz="2800" dirty="0">
                <a:latin typeface="Times New Roman" panose="02020603050405020304" pitchFamily="18" charset="0"/>
                <a:cs typeface="Times New Roman" panose="02020603050405020304" pitchFamily="18" charset="0"/>
              </a:rPr>
              <a:t>In today’s fast-paced environment, taking the time to actively listen is difficult.  Active listening is one of the best tools for understanding customer service.  Effective listening requires you to remove yourself from everything going on around you and give customers your 100% undivided attention.  Ask the customer questions to seek understanding and to clarify what the customer means.  Be patient.</a:t>
            </a:r>
          </a:p>
          <a:p>
            <a:pPr marL="0" indent="0">
              <a:buNone/>
            </a:pPr>
            <a:endParaRPr lang="en-US" dirty="0"/>
          </a:p>
        </p:txBody>
      </p:sp>
      <p:sp>
        <p:nvSpPr>
          <p:cNvPr id="4" name="Date Placeholder 3">
            <a:extLst>
              <a:ext uri="{FF2B5EF4-FFF2-40B4-BE49-F238E27FC236}">
                <a16:creationId xmlns:a16="http://schemas.microsoft.com/office/drawing/2014/main" id="{E78BAFDC-FE4E-EA4F-B031-E2569744BE3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76F84DD-4412-4A42-89E0-8D73102EF91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42862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5623-1948-2740-A2E4-C0DC1CB33A71}"/>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LEAD</a:t>
            </a:r>
          </a:p>
        </p:txBody>
      </p:sp>
      <p:sp>
        <p:nvSpPr>
          <p:cNvPr id="3" name="Content Placeholder 2">
            <a:extLst>
              <a:ext uri="{FF2B5EF4-FFF2-40B4-BE49-F238E27FC236}">
                <a16:creationId xmlns:a16="http://schemas.microsoft.com/office/drawing/2014/main" id="{A1565BCB-D29F-9043-916C-8EB51844A532}"/>
              </a:ext>
            </a:extLst>
          </p:cNvPr>
          <p:cNvSpPr>
            <a:spLocks noGrp="1"/>
          </p:cNvSpPr>
          <p:nvPr>
            <p:ph idx="1"/>
          </p:nvPr>
        </p:nvSpPr>
        <p:spPr>
          <a:xfrm>
            <a:off x="301625" y="1295400"/>
            <a:ext cx="8540750" cy="4803775"/>
          </a:xfrm>
        </p:spPr>
        <p:txBody>
          <a:bodyPr/>
          <a:lstStyle/>
          <a:p>
            <a:pPr marL="0" indent="0">
              <a:buNone/>
            </a:pPr>
            <a:r>
              <a:rPr lang="en-US" sz="4000" b="1" u="sng" dirty="0">
                <a:latin typeface="Times New Roman" panose="02020603050405020304" pitchFamily="18" charset="0"/>
                <a:cs typeface="Times New Roman" panose="02020603050405020304" pitchFamily="18" charset="0"/>
              </a:rPr>
              <a:t>E</a:t>
            </a:r>
            <a:r>
              <a:rPr lang="en-US" sz="4000" dirty="0">
                <a:latin typeface="Times New Roman" panose="02020603050405020304" pitchFamily="18" charset="0"/>
                <a:cs typeface="Times New Roman" panose="02020603050405020304" pitchFamily="18" charset="0"/>
              </a:rPr>
              <a:t>mpathize</a:t>
            </a:r>
          </a:p>
          <a:p>
            <a:pPr marL="0" indent="0">
              <a:buNone/>
            </a:pPr>
            <a:r>
              <a:rPr lang="en-US" sz="2800" dirty="0">
                <a:latin typeface="Times New Roman" panose="02020603050405020304" pitchFamily="18" charset="0"/>
                <a:cs typeface="Times New Roman" panose="02020603050405020304" pitchFamily="18" charset="0"/>
              </a:rPr>
              <a:t>Customers need validation that what they feel is “normal”. Being able to imagine how a customer feels about the situation (frustrated, disappointed, concerned, humiliated, stressed, scared, angry, worried, taken-advantaged-of, ignored, devalued etc.) is empathy.</a:t>
            </a:r>
          </a:p>
          <a:p>
            <a:pPr marL="0" indent="0">
              <a:buNone/>
            </a:pPr>
            <a:endParaRPr lang="en-US" dirty="0"/>
          </a:p>
        </p:txBody>
      </p:sp>
      <p:sp>
        <p:nvSpPr>
          <p:cNvPr id="4" name="Date Placeholder 3">
            <a:extLst>
              <a:ext uri="{FF2B5EF4-FFF2-40B4-BE49-F238E27FC236}">
                <a16:creationId xmlns:a16="http://schemas.microsoft.com/office/drawing/2014/main" id="{E78BAFDC-FE4E-EA4F-B031-E2569744BE3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76F84DD-4412-4A42-89E0-8D73102EF91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938377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5623-1948-2740-A2E4-C0DC1CB33A71}"/>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LEAD</a:t>
            </a:r>
          </a:p>
        </p:txBody>
      </p:sp>
      <p:sp>
        <p:nvSpPr>
          <p:cNvPr id="3" name="Content Placeholder 2">
            <a:extLst>
              <a:ext uri="{FF2B5EF4-FFF2-40B4-BE49-F238E27FC236}">
                <a16:creationId xmlns:a16="http://schemas.microsoft.com/office/drawing/2014/main" id="{A1565BCB-D29F-9043-916C-8EB51844A532}"/>
              </a:ext>
            </a:extLst>
          </p:cNvPr>
          <p:cNvSpPr>
            <a:spLocks noGrp="1"/>
          </p:cNvSpPr>
          <p:nvPr>
            <p:ph idx="1"/>
          </p:nvPr>
        </p:nvSpPr>
        <p:spPr>
          <a:xfrm>
            <a:off x="301625" y="1295400"/>
            <a:ext cx="8540750" cy="4803775"/>
          </a:xfrm>
        </p:spPr>
        <p:txBody>
          <a:bodyPr/>
          <a:lstStyle/>
          <a:p>
            <a:pPr marL="0" indent="0">
              <a:buNone/>
            </a:pPr>
            <a:r>
              <a:rPr lang="en-US" sz="4000" b="1" u="sng" dirty="0">
                <a:latin typeface="Times New Roman" panose="02020603050405020304" pitchFamily="18" charset="0"/>
                <a:cs typeface="Times New Roman" panose="02020603050405020304" pitchFamily="18" charset="0"/>
              </a:rPr>
              <a:t>A</a:t>
            </a:r>
            <a:r>
              <a:rPr lang="en-US" sz="4000" dirty="0">
                <a:latin typeface="Times New Roman" panose="02020603050405020304" pitchFamily="18" charset="0"/>
                <a:cs typeface="Times New Roman" panose="02020603050405020304" pitchFamily="18" charset="0"/>
              </a:rPr>
              <a:t>ct</a:t>
            </a:r>
          </a:p>
          <a:p>
            <a:pPr marL="0" indent="0">
              <a:buNone/>
            </a:pPr>
            <a:r>
              <a:rPr lang="en-US" sz="2800" dirty="0">
                <a:latin typeface="Times New Roman" panose="02020603050405020304" pitchFamily="18" charset="0"/>
                <a:cs typeface="Times New Roman" panose="02020603050405020304" pitchFamily="18" charset="0"/>
              </a:rPr>
              <a:t>All customer service must end with some action.  Example:  meeting is scheduled promptly, phone call returned quickly, delivery schedule modified, testing expedited, information shared, phone call transferred to a relevant expert, email sent immediately, faxing a copy of paperwork, contract re-submitted, etc.  These actions have an enormously powerful effect on the way the customer feels about the organization, the service, and the people.</a:t>
            </a:r>
          </a:p>
          <a:p>
            <a:pPr marL="0" indent="0">
              <a:buNone/>
            </a:pPr>
            <a:endParaRPr lang="en-US" dirty="0"/>
          </a:p>
        </p:txBody>
      </p:sp>
      <p:sp>
        <p:nvSpPr>
          <p:cNvPr id="4" name="Date Placeholder 3">
            <a:extLst>
              <a:ext uri="{FF2B5EF4-FFF2-40B4-BE49-F238E27FC236}">
                <a16:creationId xmlns:a16="http://schemas.microsoft.com/office/drawing/2014/main" id="{E78BAFDC-FE4E-EA4F-B031-E2569744BE3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76F84DD-4412-4A42-89E0-8D73102EF91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608339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5623-1948-2740-A2E4-C0DC1CB33A71}"/>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LEAD</a:t>
            </a:r>
          </a:p>
        </p:txBody>
      </p:sp>
      <p:sp>
        <p:nvSpPr>
          <p:cNvPr id="3" name="Content Placeholder 2">
            <a:extLst>
              <a:ext uri="{FF2B5EF4-FFF2-40B4-BE49-F238E27FC236}">
                <a16:creationId xmlns:a16="http://schemas.microsoft.com/office/drawing/2014/main" id="{A1565BCB-D29F-9043-916C-8EB51844A532}"/>
              </a:ext>
            </a:extLst>
          </p:cNvPr>
          <p:cNvSpPr>
            <a:spLocks noGrp="1"/>
          </p:cNvSpPr>
          <p:nvPr>
            <p:ph idx="1"/>
          </p:nvPr>
        </p:nvSpPr>
        <p:spPr>
          <a:xfrm>
            <a:off x="301625" y="1295400"/>
            <a:ext cx="8540750" cy="4803775"/>
          </a:xfrm>
        </p:spPr>
        <p:txBody>
          <a:bodyPr/>
          <a:lstStyle/>
          <a:p>
            <a:pPr marL="0" indent="0">
              <a:buNone/>
            </a:pPr>
            <a:r>
              <a:rPr lang="en-US" sz="4000" b="1" u="sng" dirty="0">
                <a:latin typeface="Times New Roman" panose="02020603050405020304" pitchFamily="18" charset="0"/>
                <a:cs typeface="Times New Roman" panose="02020603050405020304" pitchFamily="18" charset="0"/>
              </a:rPr>
              <a:t>D</a:t>
            </a:r>
            <a:r>
              <a:rPr lang="en-US" sz="4000" dirty="0">
                <a:latin typeface="Times New Roman" panose="02020603050405020304" pitchFamily="18" charset="0"/>
                <a:cs typeface="Times New Roman" panose="02020603050405020304" pitchFamily="18" charset="0"/>
              </a:rPr>
              <a:t>emonstrate follow-up</a:t>
            </a:r>
          </a:p>
          <a:p>
            <a:pPr marL="0" indent="0">
              <a:buNone/>
            </a:pPr>
            <a:r>
              <a:rPr lang="en-US" sz="2400" dirty="0">
                <a:latin typeface="Times New Roman" panose="02020603050405020304" pitchFamily="18" charset="0"/>
                <a:cs typeface="Times New Roman" panose="02020603050405020304" pitchFamily="18" charset="0"/>
              </a:rPr>
              <a:t>Managing customer expectations is never complete without immediate follow-up.  Follow through and follow-up demonstrate that you care that the customer’s expectations and/or needs have been met and you did not forget about the customer’s concern.  Customer service “all-stars” take follow-up even further by checking, again, with the customer or coworker through casual conversation that the expectations were met, the issue or problem has not reoccurred, and the solution to an issue or problem is still working.  This additional follow-up demonstrates to the customer that the team really cares about the customer’s satisfaction.</a:t>
            </a:r>
          </a:p>
          <a:p>
            <a:pPr marL="0" indent="0">
              <a:buNone/>
            </a:pPr>
            <a:endParaRPr lang="en-US" dirty="0"/>
          </a:p>
        </p:txBody>
      </p:sp>
      <p:sp>
        <p:nvSpPr>
          <p:cNvPr id="4" name="Date Placeholder 3">
            <a:extLst>
              <a:ext uri="{FF2B5EF4-FFF2-40B4-BE49-F238E27FC236}">
                <a16:creationId xmlns:a16="http://schemas.microsoft.com/office/drawing/2014/main" id="{E78BAFDC-FE4E-EA4F-B031-E2569744BE3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76F84DD-4412-4A42-89E0-8D73102EF91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372318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8306" name="Rectangle 2"/>
          <p:cNvSpPr>
            <a:spLocks noGrp="1" noRot="1" noChangeArrowheads="1"/>
          </p:cNvSpPr>
          <p:nvPr>
            <p:ph type="title"/>
          </p:nvPr>
        </p:nvSpPr>
        <p:spPr/>
        <p:txBody>
          <a:bodyPr/>
          <a:lstStyle/>
          <a:p>
            <a:pPr eaLnBrk="1" hangingPunct="1">
              <a:defRPr/>
            </a:pPr>
            <a:r>
              <a:rPr lang="en-US" dirty="0">
                <a:solidFill>
                  <a:schemeClr val="tx1"/>
                </a:solidFill>
                <a:latin typeface="Times New Roman" pitchFamily="18" charset="0"/>
                <a:ea typeface="+mj-ea"/>
                <a:cs typeface="Times New Roman" pitchFamily="18" charset="0"/>
              </a:rPr>
              <a:t>LEAD</a:t>
            </a:r>
            <a:br>
              <a:rPr lang="en-US" dirty="0">
                <a:solidFill>
                  <a:schemeClr val="tx1"/>
                </a:solidFill>
                <a:latin typeface="Times New Roman" pitchFamily="18" charset="0"/>
                <a:ea typeface="+mj-ea"/>
                <a:cs typeface="Times New Roman" pitchFamily="18" charset="0"/>
              </a:rPr>
            </a:br>
            <a:r>
              <a:rPr lang="en-US" sz="3200" dirty="0">
                <a:solidFill>
                  <a:schemeClr val="tx1"/>
                </a:solidFill>
                <a:latin typeface="Times New Roman" pitchFamily="18" charset="0"/>
                <a:ea typeface="+mj-ea"/>
                <a:cs typeface="Times New Roman" pitchFamily="18" charset="0"/>
              </a:rPr>
              <a:t>Describe Behaviors and Script Responses</a:t>
            </a:r>
          </a:p>
        </p:txBody>
      </p:sp>
      <p:sp>
        <p:nvSpPr>
          <p:cNvPr id="98307" name="Rectangle 3"/>
          <p:cNvSpPr>
            <a:spLocks noGrp="1" noRot="1" noChangeArrowheads="1"/>
          </p:cNvSpPr>
          <p:nvPr>
            <p:ph type="body" idx="1"/>
          </p:nvPr>
        </p:nvSpPr>
        <p:spPr/>
        <p:txBody>
          <a:bodyPr/>
          <a:lstStyle/>
          <a:p>
            <a:pPr eaLnBrk="1" hangingPunct="1">
              <a:buFont typeface="Wingdings" pitchFamily="1" charset="2"/>
              <a:buNone/>
              <a:defRPr/>
            </a:pPr>
            <a:r>
              <a:rPr lang="en-US" dirty="0">
                <a:latin typeface="Times New Roman" pitchFamily="18" charset="0"/>
                <a:ea typeface="+mn-ea"/>
                <a:cs typeface="Times New Roman" pitchFamily="18" charset="0"/>
              </a:rPr>
              <a:t>		</a:t>
            </a:r>
          </a:p>
          <a:p>
            <a:pPr eaLnBrk="1" hangingPunct="1">
              <a:buFont typeface="Wingdings" pitchFamily="1" charset="2"/>
              <a:buNone/>
              <a:defRPr/>
            </a:pPr>
            <a:r>
              <a:rPr lang="en-US" dirty="0">
                <a:latin typeface="Times New Roman" pitchFamily="18" charset="0"/>
                <a:ea typeface="+mn-ea"/>
                <a:cs typeface="Times New Roman" pitchFamily="18" charset="0"/>
              </a:rPr>
              <a:t>		Lengthy form</a:t>
            </a:r>
          </a:p>
          <a:p>
            <a:pPr eaLnBrk="1" hangingPunct="1">
              <a:buFont typeface="Wingdings" pitchFamily="1" charset="2"/>
              <a:buNone/>
              <a:defRPr/>
            </a:pPr>
            <a:endParaRPr lang="en-US" sz="1600" dirty="0">
              <a:latin typeface="Times New Roman" pitchFamily="18" charset="0"/>
              <a:ea typeface="+mn-ea"/>
              <a:cs typeface="Times New Roman" pitchFamily="18" charset="0"/>
            </a:endParaRPr>
          </a:p>
          <a:p>
            <a:pPr eaLnBrk="1" hangingPunct="1">
              <a:buFont typeface="Wingdings" pitchFamily="1" charset="2"/>
              <a:buNone/>
              <a:defRPr/>
            </a:pPr>
            <a:r>
              <a:rPr lang="en-US" dirty="0">
                <a:latin typeface="Times New Roman" pitchFamily="18" charset="0"/>
                <a:ea typeface="+mn-ea"/>
                <a:cs typeface="Times New Roman" pitchFamily="18" charset="0"/>
              </a:rPr>
              <a:t>			Length of time waiting</a:t>
            </a:r>
          </a:p>
          <a:p>
            <a:pPr eaLnBrk="1" hangingPunct="1">
              <a:buFont typeface="Wingdings" pitchFamily="1" charset="2"/>
              <a:buNone/>
              <a:defRPr/>
            </a:pPr>
            <a:endParaRPr lang="en-US" sz="1600" dirty="0">
              <a:latin typeface="Times New Roman" pitchFamily="18" charset="0"/>
              <a:ea typeface="+mn-ea"/>
              <a:cs typeface="Times New Roman" pitchFamily="18" charset="0"/>
            </a:endParaRPr>
          </a:p>
          <a:p>
            <a:pPr eaLnBrk="1" hangingPunct="1">
              <a:buFont typeface="Wingdings" pitchFamily="1" charset="2"/>
              <a:buNone/>
              <a:defRPr/>
            </a:pPr>
            <a:r>
              <a:rPr lang="en-US" dirty="0">
                <a:latin typeface="Times New Roman" pitchFamily="18" charset="0"/>
                <a:ea typeface="+mn-ea"/>
                <a:cs typeface="Times New Roman" pitchFamily="18" charset="0"/>
              </a:rPr>
              <a:t>				Common complaint</a:t>
            </a:r>
          </a:p>
        </p:txBody>
      </p:sp>
    </p:spTree>
    <p:extLst>
      <p:ext uri="{BB962C8B-B14F-4D97-AF65-F5344CB8AC3E}">
        <p14:creationId xmlns:p14="http://schemas.microsoft.com/office/powerpoint/2010/main" val="49283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543429-1EC6-B74F-B1ED-FEF4990B4843}"/>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11006B7A-210D-8F4A-9EBA-B0C7660F49DC}"/>
              </a:ext>
            </a:extLst>
          </p:cNvPr>
          <p:cNvSpPr>
            <a:spLocks noGrp="1"/>
          </p:cNvSpPr>
          <p:nvPr>
            <p:ph type="ftr" sz="quarter" idx="11"/>
          </p:nvPr>
        </p:nvSpPr>
        <p:spPr/>
        <p:txBody>
          <a:bodyPr/>
          <a:lstStyle/>
          <a:p>
            <a:pPr>
              <a:defRPr/>
            </a:pPr>
            <a:endParaRPr lang="en-US"/>
          </a:p>
        </p:txBody>
      </p:sp>
      <p:sp>
        <p:nvSpPr>
          <p:cNvPr id="11266" name="Rectangle 2">
            <a:extLst>
              <a:ext uri="{FF2B5EF4-FFF2-40B4-BE49-F238E27FC236}">
                <a16:creationId xmlns:a16="http://schemas.microsoft.com/office/drawing/2014/main" id="{612CD613-B173-CE46-878D-2C3ED803B3A2}"/>
              </a:ext>
            </a:extLst>
          </p:cNvPr>
          <p:cNvSpPr>
            <a:spLocks noGrp="1" noRot="1" noChangeArrowheads="1"/>
          </p:cNvSpPr>
          <p:nvPr>
            <p:ph type="title"/>
          </p:nvPr>
        </p:nvSpPr>
        <p:spPr/>
        <p:txBody>
          <a:bodyPr/>
          <a:lstStyle/>
          <a:p>
            <a:pPr eaLnBrk="1" hangingPunct="1">
              <a:defRPr/>
            </a:pPr>
            <a:r>
              <a:rPr lang="en-US" b="1" dirty="0">
                <a:solidFill>
                  <a:schemeClr val="tx1"/>
                </a:solidFill>
                <a:latin typeface="Times New Roman" pitchFamily="1" charset="0"/>
              </a:rPr>
              <a:t>When You Are the Customer</a:t>
            </a:r>
          </a:p>
        </p:txBody>
      </p:sp>
      <p:sp>
        <p:nvSpPr>
          <p:cNvPr id="11267" name="Rectangle 3">
            <a:extLst>
              <a:ext uri="{FF2B5EF4-FFF2-40B4-BE49-F238E27FC236}">
                <a16:creationId xmlns:a16="http://schemas.microsoft.com/office/drawing/2014/main" id="{1F66B3A7-328B-D240-9C83-74CAEFF79BE6}"/>
              </a:ext>
            </a:extLst>
          </p:cNvPr>
          <p:cNvSpPr>
            <a:spLocks noGrp="1" noRot="1" noChangeArrowheads="1"/>
          </p:cNvSpPr>
          <p:nvPr>
            <p:ph type="body" idx="1"/>
          </p:nvPr>
        </p:nvSpPr>
        <p:spPr>
          <a:xfrm>
            <a:off x="301625" y="1676400"/>
            <a:ext cx="8540750" cy="4800600"/>
          </a:xfrm>
        </p:spPr>
        <p:txBody>
          <a:bodyPr/>
          <a:lstStyle/>
          <a:p>
            <a:pPr eaLnBrk="1" hangingPunct="1">
              <a:buFont typeface="Wingdings" pitchFamily="1" charset="2"/>
              <a:buNone/>
              <a:defRPr/>
            </a:pPr>
            <a:endParaRPr lang="en-US" dirty="0">
              <a:latin typeface="Times New Roman" pitchFamily="1" charset="0"/>
            </a:endParaRPr>
          </a:p>
          <a:p>
            <a:pPr eaLnBrk="1" hangingPunct="1">
              <a:buFont typeface="Wingdings" pitchFamily="1" charset="2"/>
              <a:buNone/>
              <a:defRPr/>
            </a:pPr>
            <a:r>
              <a:rPr lang="en-US" dirty="0">
                <a:latin typeface="Times New Roman" pitchFamily="1" charset="0"/>
              </a:rPr>
              <a:t>Recall a </a:t>
            </a:r>
            <a:r>
              <a:rPr lang="en-US" i="1" u="sng" dirty="0">
                <a:latin typeface="Times New Roman" pitchFamily="1" charset="0"/>
              </a:rPr>
              <a:t>poor</a:t>
            </a:r>
            <a:r>
              <a:rPr lang="en-US" dirty="0">
                <a:latin typeface="Times New Roman" pitchFamily="1" charset="0"/>
              </a:rPr>
              <a:t> customer service experience that you have had lately.</a:t>
            </a:r>
          </a:p>
          <a:p>
            <a:pPr eaLnBrk="1" hangingPunct="1">
              <a:buFont typeface="Wingdings" pitchFamily="1" charset="2"/>
              <a:buNone/>
              <a:defRPr/>
            </a:pPr>
            <a:endParaRPr lang="en-US" dirty="0">
              <a:latin typeface="Times New Roman" pitchFamily="1" charset="0"/>
            </a:endParaRPr>
          </a:p>
          <a:p>
            <a:pPr eaLnBrk="1" hangingPunct="1">
              <a:buFont typeface="Wingdings" pitchFamily="1" charset="2"/>
              <a:buNone/>
              <a:defRPr/>
            </a:pPr>
            <a:r>
              <a:rPr lang="en-US" dirty="0">
                <a:latin typeface="Times New Roman" pitchFamily="1" charset="0"/>
              </a:rPr>
              <a:t>Recall a </a:t>
            </a:r>
            <a:r>
              <a:rPr lang="en-US" i="1" u="sng" dirty="0">
                <a:latin typeface="Times New Roman" pitchFamily="1" charset="0"/>
              </a:rPr>
              <a:t>fantastic</a:t>
            </a:r>
            <a:r>
              <a:rPr lang="en-US" dirty="0">
                <a:latin typeface="Times New Roman" pitchFamily="1" charset="0"/>
              </a:rPr>
              <a:t> customer service experience that you have had lately.</a:t>
            </a:r>
          </a:p>
          <a:p>
            <a:pPr eaLnBrk="1" hangingPunct="1">
              <a:buFont typeface="Wingdings" pitchFamily="1" charset="2"/>
              <a:buChar char="§"/>
              <a:defRPr/>
            </a:pPr>
            <a:endParaRPr lang="en-US" dirty="0"/>
          </a:p>
        </p:txBody>
      </p:sp>
    </p:spTree>
    <p:extLst>
      <p:ext uri="{BB962C8B-B14F-4D97-AF65-F5344CB8AC3E}">
        <p14:creationId xmlns:p14="http://schemas.microsoft.com/office/powerpoint/2010/main" val="315564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8851" name="Rectangle 2"/>
          <p:cNvSpPr>
            <a:spLocks noGrp="1" noRot="1" noChangeArrowheads="1"/>
          </p:cNvSpPr>
          <p:nvPr>
            <p:ph type="title"/>
          </p:nvPr>
        </p:nvSpPr>
        <p:spPr/>
        <p:txBody>
          <a:bodyPr/>
          <a:lstStyle/>
          <a:p>
            <a:pPr eaLnBrk="1" hangingPunct="1"/>
            <a:r>
              <a:rPr lang="en-US" sz="4300" b="1">
                <a:solidFill>
                  <a:schemeClr val="tx1"/>
                </a:solidFill>
                <a:latin typeface="Times New Roman" charset="0"/>
                <a:ea typeface="ヒラギノ角ゴ ProN W3" charset="0"/>
                <a:cs typeface="ヒラギノ角ゴ ProN W3" charset="0"/>
              </a:rPr>
              <a:t>Pick Your Strategy</a:t>
            </a:r>
            <a:br>
              <a:rPr lang="en-US" sz="4300" b="1">
                <a:solidFill>
                  <a:schemeClr val="tx1"/>
                </a:solidFill>
                <a:latin typeface="Times New Roman" charset="0"/>
                <a:ea typeface="ヒラギノ角ゴ ProN W3" charset="0"/>
                <a:cs typeface="ヒラギノ角ゴ ProN W3" charset="0"/>
              </a:rPr>
            </a:br>
            <a:r>
              <a:rPr lang="en-US" sz="4300" b="1">
                <a:solidFill>
                  <a:schemeClr val="tx1"/>
                </a:solidFill>
                <a:latin typeface="Times New Roman" charset="0"/>
                <a:ea typeface="ヒラギノ角ゴ ProN W3" charset="0"/>
                <a:cs typeface="ヒラギノ角ゴ ProN W3" charset="0"/>
              </a:rPr>
              <a:t>HQ/HS or LCP</a:t>
            </a:r>
            <a:endParaRPr lang="en-US" b="1">
              <a:solidFill>
                <a:schemeClr val="tx1"/>
              </a:solidFill>
              <a:latin typeface="Times New Roman" charset="0"/>
              <a:ea typeface="ヒラギノ角ゴ ProN W3" charset="0"/>
              <a:cs typeface="ヒラギノ角ゴ ProN W3" charset="0"/>
            </a:endParaRPr>
          </a:p>
        </p:txBody>
      </p:sp>
      <p:sp>
        <p:nvSpPr>
          <p:cNvPr id="125955" name="Rectangle 3"/>
          <p:cNvSpPr>
            <a:spLocks noGrp="1" noRot="1" noChangeArrowheads="1"/>
          </p:cNvSpPr>
          <p:nvPr>
            <p:ph type="body" idx="1"/>
          </p:nvPr>
        </p:nvSpPr>
        <p:spPr/>
        <p:txBody>
          <a:bodyPr/>
          <a:lstStyle/>
          <a:p>
            <a:pPr marL="609600" indent="-609600" eaLnBrk="1" hangingPunct="1">
              <a:lnSpc>
                <a:spcPct val="90000"/>
              </a:lnSpc>
              <a:buFont typeface="Wingdings" pitchFamily="1" charset="2"/>
              <a:buNone/>
              <a:defRPr/>
            </a:pPr>
            <a:endParaRPr lang="en-US" sz="3300" b="1" dirty="0">
              <a:latin typeface="Times New Roman" pitchFamily="1" charset="0"/>
              <a:ea typeface="+mn-ea"/>
              <a:cs typeface="+mn-cs"/>
            </a:endParaRPr>
          </a:p>
          <a:p>
            <a:pPr marL="609600" indent="-609600" algn="ctr" eaLnBrk="1" hangingPunct="1">
              <a:lnSpc>
                <a:spcPct val="90000"/>
              </a:lnSpc>
              <a:buFont typeface="Wingdings" pitchFamily="1" charset="2"/>
              <a:buNone/>
              <a:defRPr/>
            </a:pPr>
            <a:r>
              <a:rPr lang="en-US" sz="4000" b="1" dirty="0">
                <a:latin typeface="Times New Roman" pitchFamily="1" charset="0"/>
                <a:ea typeface="+mn-ea"/>
                <a:cs typeface="+mn-cs"/>
              </a:rPr>
              <a:t>High Quality / High Service Provider</a:t>
            </a:r>
          </a:p>
          <a:p>
            <a:pPr marL="609600" indent="-609600" algn="ctr" eaLnBrk="1" hangingPunct="1">
              <a:lnSpc>
                <a:spcPct val="90000"/>
              </a:lnSpc>
              <a:buFont typeface="Wingdings" pitchFamily="1" charset="2"/>
              <a:buNone/>
              <a:defRPr/>
            </a:pPr>
            <a:endParaRPr lang="en-US" sz="2800" b="1" dirty="0">
              <a:latin typeface="Times New Roman" pitchFamily="1" charset="0"/>
              <a:ea typeface="+mn-ea"/>
              <a:cs typeface="+mn-cs"/>
            </a:endParaRPr>
          </a:p>
          <a:p>
            <a:pPr marL="609600" indent="-609600" algn="ctr" eaLnBrk="1" hangingPunct="1">
              <a:lnSpc>
                <a:spcPct val="90000"/>
              </a:lnSpc>
              <a:buFont typeface="Wingdings" pitchFamily="1" charset="2"/>
              <a:buNone/>
              <a:defRPr/>
            </a:pPr>
            <a:r>
              <a:rPr lang="en-US" b="1" dirty="0">
                <a:latin typeface="Times New Roman" pitchFamily="1" charset="0"/>
                <a:ea typeface="+mn-ea"/>
                <a:cs typeface="+mn-cs"/>
              </a:rPr>
              <a:t>or</a:t>
            </a:r>
          </a:p>
          <a:p>
            <a:pPr marL="609600" indent="-609600" algn="ctr" eaLnBrk="1" hangingPunct="1">
              <a:lnSpc>
                <a:spcPct val="90000"/>
              </a:lnSpc>
              <a:buFont typeface="Wingdings" pitchFamily="1" charset="2"/>
              <a:buNone/>
              <a:defRPr/>
            </a:pPr>
            <a:endParaRPr lang="en-US" sz="2800" b="1" dirty="0">
              <a:latin typeface="Times New Roman" pitchFamily="1" charset="0"/>
              <a:ea typeface="+mn-ea"/>
              <a:cs typeface="+mn-cs"/>
            </a:endParaRPr>
          </a:p>
          <a:p>
            <a:pPr marL="609600" indent="-609600" algn="ctr" eaLnBrk="1" hangingPunct="1">
              <a:lnSpc>
                <a:spcPct val="90000"/>
              </a:lnSpc>
              <a:buFont typeface="Wingdings" pitchFamily="1" charset="2"/>
              <a:buNone/>
              <a:defRPr/>
            </a:pPr>
            <a:r>
              <a:rPr lang="en-US" sz="4000" b="1" dirty="0">
                <a:latin typeface="Times New Roman" pitchFamily="1" charset="0"/>
                <a:ea typeface="+mn-ea"/>
                <a:cs typeface="+mn-cs"/>
              </a:rPr>
              <a:t>Low Cost Provider</a:t>
            </a:r>
          </a:p>
        </p:txBody>
      </p:sp>
    </p:spTree>
    <p:extLst>
      <p:ext uri="{BB962C8B-B14F-4D97-AF65-F5344CB8AC3E}">
        <p14:creationId xmlns:p14="http://schemas.microsoft.com/office/powerpoint/2010/main" val="1305110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3427" name="Rectangle 2"/>
          <p:cNvSpPr>
            <a:spLocks noGrp="1" noRot="1" noChangeArrowheads="1"/>
          </p:cNvSpPr>
          <p:nvPr>
            <p:ph type="title"/>
          </p:nvPr>
        </p:nvSpPr>
        <p:spPr/>
        <p:txBody>
          <a:bodyPr/>
          <a:lstStyle/>
          <a:p>
            <a:pPr eaLnBrk="1" hangingPunct="1"/>
            <a:r>
              <a:rPr lang="en-US" sz="4300" b="1">
                <a:solidFill>
                  <a:schemeClr val="tx1"/>
                </a:solidFill>
                <a:latin typeface="Times New Roman" charset="0"/>
                <a:ea typeface="ヒラギノ角ゴ ProN W3" charset="0"/>
                <a:cs typeface="ヒラギノ角ゴ ProN W3" charset="0"/>
              </a:rPr>
              <a:t>Pick Your Strategy</a:t>
            </a:r>
            <a:br>
              <a:rPr lang="en-US" sz="4300" b="1">
                <a:solidFill>
                  <a:schemeClr val="tx1"/>
                </a:solidFill>
                <a:latin typeface="Times New Roman" charset="0"/>
                <a:ea typeface="ヒラギノ角ゴ ProN W3" charset="0"/>
                <a:cs typeface="ヒラギノ角ゴ ProN W3" charset="0"/>
              </a:rPr>
            </a:br>
            <a:r>
              <a:rPr lang="en-US" sz="4300" b="1">
                <a:solidFill>
                  <a:schemeClr val="tx1"/>
                </a:solidFill>
                <a:latin typeface="Times New Roman" charset="0"/>
                <a:ea typeface="ヒラギノ角ゴ ProN W3" charset="0"/>
                <a:cs typeface="ヒラギノ角ゴ ProN W3" charset="0"/>
              </a:rPr>
              <a:t>HQ/HS or LCP</a:t>
            </a:r>
            <a:endParaRPr lang="en-US" b="1">
              <a:solidFill>
                <a:schemeClr val="tx1"/>
              </a:solidFill>
              <a:latin typeface="Times New Roman" charset="0"/>
              <a:ea typeface="ヒラギノ角ゴ ProN W3" charset="0"/>
              <a:cs typeface="ヒラギノ角ゴ ProN W3" charset="0"/>
            </a:endParaRPr>
          </a:p>
        </p:txBody>
      </p:sp>
      <p:sp>
        <p:nvSpPr>
          <p:cNvPr id="125955" name="Rectangle 3"/>
          <p:cNvSpPr>
            <a:spLocks noGrp="1" noRot="1" noChangeArrowheads="1"/>
          </p:cNvSpPr>
          <p:nvPr>
            <p:ph type="body" idx="1"/>
          </p:nvPr>
        </p:nvSpPr>
        <p:spPr/>
        <p:txBody>
          <a:bodyPr/>
          <a:lstStyle/>
          <a:p>
            <a:pPr marL="609600" indent="-609600" eaLnBrk="1" hangingPunct="1">
              <a:lnSpc>
                <a:spcPct val="90000"/>
              </a:lnSpc>
              <a:buFont typeface="Wingdings" pitchFamily="1" charset="2"/>
              <a:buNone/>
              <a:defRPr/>
            </a:pPr>
            <a:endParaRPr lang="en-US" b="1" dirty="0">
              <a:latin typeface="Times New Roman" pitchFamily="1" charset="0"/>
              <a:ea typeface="+mn-ea"/>
            </a:endParaRPr>
          </a:p>
          <a:p>
            <a:pPr marL="609600" indent="-609600" eaLnBrk="1" hangingPunct="1">
              <a:lnSpc>
                <a:spcPct val="90000"/>
              </a:lnSpc>
              <a:buFont typeface="Arial" charset="0"/>
              <a:buAutoNum type="arabicPeriod"/>
              <a:defRPr/>
            </a:pPr>
            <a:r>
              <a:rPr lang="en-US" dirty="0">
                <a:latin typeface="Times New Roman" pitchFamily="1" charset="0"/>
                <a:ea typeface="+mn-ea"/>
              </a:rPr>
              <a:t>Start with an Attitude of Gratitude.</a:t>
            </a:r>
          </a:p>
          <a:p>
            <a:pPr marL="609600" indent="-609600" eaLnBrk="1" hangingPunct="1">
              <a:lnSpc>
                <a:spcPct val="90000"/>
              </a:lnSpc>
              <a:buFont typeface="Arial" charset="0"/>
              <a:buAutoNum type="arabicPeriod"/>
              <a:defRPr/>
            </a:pPr>
            <a:r>
              <a:rPr lang="en-US" dirty="0">
                <a:latin typeface="Times New Roman" pitchFamily="1" charset="0"/>
                <a:ea typeface="+mn-ea"/>
              </a:rPr>
              <a:t>Do an Organizational Reality Check.</a:t>
            </a:r>
          </a:p>
          <a:p>
            <a:pPr marL="609600" indent="-609600" eaLnBrk="1" hangingPunct="1">
              <a:lnSpc>
                <a:spcPct val="90000"/>
              </a:lnSpc>
              <a:buFont typeface="Arial" charset="0"/>
              <a:buAutoNum type="arabicPeriod"/>
              <a:defRPr/>
            </a:pPr>
            <a:r>
              <a:rPr lang="en-US" dirty="0">
                <a:latin typeface="Times New Roman" pitchFamily="1" charset="0"/>
                <a:ea typeface="+mn-ea"/>
              </a:rPr>
              <a:t>Look in the Mirror.</a:t>
            </a:r>
          </a:p>
          <a:p>
            <a:pPr marL="609600" indent="-609600" eaLnBrk="1" hangingPunct="1">
              <a:lnSpc>
                <a:spcPct val="90000"/>
              </a:lnSpc>
              <a:buFont typeface="Arial" charset="0"/>
              <a:buAutoNum type="arabicPeriod"/>
              <a:defRPr/>
            </a:pPr>
            <a:r>
              <a:rPr lang="en-US" dirty="0">
                <a:latin typeface="Times New Roman" pitchFamily="1" charset="0"/>
                <a:ea typeface="+mn-ea"/>
              </a:rPr>
              <a:t>Check the Appearance of your work area.</a:t>
            </a:r>
          </a:p>
          <a:p>
            <a:pPr marL="609600" indent="-609600" eaLnBrk="1" hangingPunct="1">
              <a:lnSpc>
                <a:spcPct val="90000"/>
              </a:lnSpc>
              <a:buFont typeface="Arial" charset="0"/>
              <a:buAutoNum type="arabicPeriod"/>
              <a:defRPr/>
            </a:pPr>
            <a:r>
              <a:rPr lang="en-US" dirty="0">
                <a:latin typeface="Times New Roman" pitchFamily="1" charset="0"/>
                <a:ea typeface="+mn-ea"/>
              </a:rPr>
              <a:t>Be a Good Citizen.</a:t>
            </a:r>
          </a:p>
        </p:txBody>
      </p:sp>
    </p:spTree>
    <p:extLst>
      <p:ext uri="{BB962C8B-B14F-4D97-AF65-F5344CB8AC3E}">
        <p14:creationId xmlns:p14="http://schemas.microsoft.com/office/powerpoint/2010/main" val="14895706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5475" name="Rectangle 2"/>
          <p:cNvSpPr>
            <a:spLocks noGrp="1" noRot="1" noChangeArrowheads="1"/>
          </p:cNvSpPr>
          <p:nvPr>
            <p:ph type="title"/>
          </p:nvPr>
        </p:nvSpPr>
        <p:spPr/>
        <p:txBody>
          <a:bodyPr/>
          <a:lstStyle/>
          <a:p>
            <a:pPr eaLnBrk="1" hangingPunct="1"/>
            <a:r>
              <a:rPr lang="en-US" sz="4300" b="1" dirty="0">
                <a:solidFill>
                  <a:schemeClr val="tx1"/>
                </a:solidFill>
                <a:latin typeface="Times New Roman" charset="0"/>
                <a:ea typeface="ヒラギノ角ゴ ProN W3" charset="0"/>
                <a:cs typeface="ヒラギノ角ゴ ProN W3" charset="0"/>
              </a:rPr>
              <a:t>Pick Your Strategy</a:t>
            </a:r>
            <a:br>
              <a:rPr lang="en-US" sz="4300" b="1" dirty="0">
                <a:solidFill>
                  <a:schemeClr val="tx1"/>
                </a:solidFill>
                <a:latin typeface="Times New Roman" charset="0"/>
                <a:ea typeface="ヒラギノ角ゴ ProN W3" charset="0"/>
                <a:cs typeface="ヒラギノ角ゴ ProN W3" charset="0"/>
              </a:rPr>
            </a:br>
            <a:r>
              <a:rPr lang="en-US" sz="4300" b="1" dirty="0">
                <a:solidFill>
                  <a:schemeClr val="tx1"/>
                </a:solidFill>
                <a:latin typeface="Times New Roman" charset="0"/>
                <a:ea typeface="ヒラギノ角ゴ ProN W3" charset="0"/>
                <a:cs typeface="ヒラギノ角ゴ ProN W3" charset="0"/>
              </a:rPr>
              <a:t>HQ/HS or LCP</a:t>
            </a:r>
            <a:endParaRPr lang="en-US" b="1" dirty="0">
              <a:solidFill>
                <a:schemeClr val="tx1"/>
              </a:solidFill>
              <a:latin typeface="Times New Roman" charset="0"/>
              <a:ea typeface="ヒラギノ角ゴ ProN W3" charset="0"/>
              <a:cs typeface="ヒラギノ角ゴ ProN W3" charset="0"/>
            </a:endParaRPr>
          </a:p>
        </p:txBody>
      </p:sp>
      <p:sp>
        <p:nvSpPr>
          <p:cNvPr id="140291" name="Rectangle 3"/>
          <p:cNvSpPr>
            <a:spLocks noGrp="1" noRot="1" noChangeArrowheads="1"/>
          </p:cNvSpPr>
          <p:nvPr>
            <p:ph type="body" idx="1"/>
          </p:nvPr>
        </p:nvSpPr>
        <p:spPr/>
        <p:txBody>
          <a:bodyPr/>
          <a:lstStyle/>
          <a:p>
            <a:pPr marL="609600" indent="-609600" eaLnBrk="1" hangingPunct="1">
              <a:lnSpc>
                <a:spcPct val="90000"/>
              </a:lnSpc>
              <a:buFont typeface="Wingdings" pitchFamily="1" charset="2"/>
              <a:buNone/>
              <a:defRPr/>
            </a:pPr>
            <a:endParaRPr lang="en-US" sz="2800" b="1" dirty="0">
              <a:latin typeface="Times New Roman" pitchFamily="1" charset="0"/>
              <a:ea typeface="+mn-ea"/>
              <a:cs typeface="+mn-cs"/>
            </a:endParaRPr>
          </a:p>
          <a:p>
            <a:pPr marL="609600" indent="-609600" eaLnBrk="1" hangingPunct="1">
              <a:lnSpc>
                <a:spcPct val="90000"/>
              </a:lnSpc>
              <a:buFont typeface="Arial" charset="0"/>
              <a:buAutoNum type="arabicPeriod" startAt="6"/>
              <a:defRPr/>
            </a:pPr>
            <a:r>
              <a:rPr lang="en-US" dirty="0">
                <a:latin typeface="Times New Roman" pitchFamily="1" charset="0"/>
                <a:ea typeface="+mn-ea"/>
                <a:cs typeface="+mn-cs"/>
              </a:rPr>
              <a:t>Take advantage - Communication Technology</a:t>
            </a:r>
          </a:p>
          <a:p>
            <a:pPr marL="609600" indent="-609600" eaLnBrk="1" hangingPunct="1">
              <a:lnSpc>
                <a:spcPct val="90000"/>
              </a:lnSpc>
              <a:buFont typeface="Arial" charset="0"/>
              <a:buAutoNum type="arabicPeriod" startAt="6"/>
              <a:defRPr/>
            </a:pPr>
            <a:r>
              <a:rPr lang="en-US" dirty="0">
                <a:latin typeface="Times New Roman" pitchFamily="1" charset="0"/>
                <a:ea typeface="+mn-ea"/>
                <a:cs typeface="+mn-cs"/>
              </a:rPr>
              <a:t>Train your people well.</a:t>
            </a:r>
          </a:p>
          <a:p>
            <a:pPr marL="609600" indent="-609600" eaLnBrk="1" hangingPunct="1">
              <a:lnSpc>
                <a:spcPct val="90000"/>
              </a:lnSpc>
              <a:buFont typeface="Arial" charset="0"/>
              <a:buAutoNum type="arabicPeriod" startAt="6"/>
              <a:defRPr/>
            </a:pPr>
            <a:r>
              <a:rPr lang="en-US" dirty="0">
                <a:latin typeface="Times New Roman" pitchFamily="1" charset="0"/>
                <a:ea typeface="+mn-ea"/>
                <a:cs typeface="+mn-cs"/>
              </a:rPr>
              <a:t>Exceed expectations – Information.</a:t>
            </a:r>
          </a:p>
          <a:p>
            <a:pPr marL="609600" indent="-609600" eaLnBrk="1" hangingPunct="1">
              <a:lnSpc>
                <a:spcPct val="90000"/>
              </a:lnSpc>
              <a:buFont typeface="Arial" charset="0"/>
              <a:buAutoNum type="arabicPeriod" startAt="6"/>
              <a:defRPr/>
            </a:pPr>
            <a:r>
              <a:rPr lang="en-US" dirty="0">
                <a:latin typeface="Times New Roman" pitchFamily="1" charset="0"/>
                <a:ea typeface="+mn-ea"/>
                <a:cs typeface="+mn-cs"/>
              </a:rPr>
              <a:t>Exceed expectations – Speed.</a:t>
            </a:r>
          </a:p>
          <a:p>
            <a:pPr marL="609600" indent="-609600" eaLnBrk="1" hangingPunct="1">
              <a:lnSpc>
                <a:spcPct val="90000"/>
              </a:lnSpc>
              <a:buFont typeface="Arial" charset="0"/>
              <a:buAutoNum type="arabicPeriod" startAt="6"/>
              <a:defRPr/>
            </a:pPr>
            <a:r>
              <a:rPr lang="en-US" dirty="0">
                <a:latin typeface="Times New Roman" pitchFamily="1" charset="0"/>
                <a:ea typeface="+mn-ea"/>
                <a:cs typeface="+mn-cs"/>
              </a:rPr>
              <a:t>Exceed expectations – Convenience.</a:t>
            </a:r>
          </a:p>
        </p:txBody>
      </p:sp>
    </p:spTree>
    <p:extLst>
      <p:ext uri="{BB962C8B-B14F-4D97-AF65-F5344CB8AC3E}">
        <p14:creationId xmlns:p14="http://schemas.microsoft.com/office/powerpoint/2010/main" val="2524790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imes New Roman" charset="0"/>
                <a:ea typeface="ヒラギノ角ゴ ProN W3" charset="0"/>
                <a:cs typeface="ヒラギノ角ゴ ProN W3" charset="0"/>
              </a:rPr>
              <a:t>Philosophy</a:t>
            </a:r>
            <a:br>
              <a:rPr lang="en-US" b="1" dirty="0">
                <a:solidFill>
                  <a:schemeClr val="tx1"/>
                </a:solidFill>
                <a:latin typeface="Times New Roman" charset="0"/>
                <a:ea typeface="ヒラギノ角ゴ ProN W3" charset="0"/>
                <a:cs typeface="ヒラギノ角ゴ ProN W3" charset="0"/>
              </a:rPr>
            </a:br>
            <a:r>
              <a:rPr lang="en-US" b="1" dirty="0">
                <a:solidFill>
                  <a:schemeClr val="tx1"/>
                </a:solidFill>
                <a:latin typeface="Times New Roman" charset="0"/>
                <a:ea typeface="ヒラギノ角ゴ ProN W3" charset="0"/>
                <a:cs typeface="ヒラギノ角ゴ ProN W3" charset="0"/>
              </a:rPr>
              <a:t>If You</a:t>
            </a:r>
            <a:r>
              <a:rPr lang="ja-JP" altLang="en-US" b="1" dirty="0">
                <a:solidFill>
                  <a:schemeClr val="tx1"/>
                </a:solidFill>
                <a:latin typeface="Times New Roman" charset="0"/>
                <a:ea typeface="ヒラギノ角ゴ ProN W3" charset="0"/>
                <a:cs typeface="ヒラギノ角ゴ ProN W3" charset="0"/>
              </a:rPr>
              <a:t>’</a:t>
            </a:r>
            <a:r>
              <a:rPr lang="en-US" b="1" dirty="0">
                <a:solidFill>
                  <a:schemeClr val="tx1"/>
                </a:solidFill>
                <a:latin typeface="Times New Roman" charset="0"/>
                <a:ea typeface="ヒラギノ角ゴ ProN W3" charset="0"/>
                <a:cs typeface="ヒラギノ角ゴ ProN W3" charset="0"/>
              </a:rPr>
              <a:t>re Good to Your Customers</a:t>
            </a:r>
            <a:endParaRPr lang="en-US" dirty="0">
              <a:latin typeface="Arial" charset="0"/>
            </a:endParaRPr>
          </a:p>
        </p:txBody>
      </p:sp>
      <p:sp>
        <p:nvSpPr>
          <p:cNvPr id="3" name="Content Placeholder 2"/>
          <p:cNvSpPr>
            <a:spLocks noGrp="1"/>
          </p:cNvSpPr>
          <p:nvPr>
            <p:ph idx="1"/>
          </p:nvPr>
        </p:nvSpPr>
        <p:spPr/>
        <p:txBody>
          <a:bodyPr/>
          <a:lstStyle/>
          <a:p>
            <a:pPr marL="609600" indent="-609600" eaLnBrk="1" hangingPunct="1">
              <a:lnSpc>
                <a:spcPct val="90000"/>
              </a:lnSpc>
              <a:buFont typeface="Arial" charset="0"/>
              <a:buAutoNum type="arabicPeriod"/>
            </a:pPr>
            <a:endParaRPr lang="en-US" b="1" dirty="0">
              <a:latin typeface="Times New Roman" charset="0"/>
            </a:endParaRPr>
          </a:p>
          <a:p>
            <a:pPr marL="609600" indent="-609600" eaLnBrk="1" hangingPunct="1">
              <a:lnSpc>
                <a:spcPct val="90000"/>
              </a:lnSpc>
              <a:buFont typeface="Arial" charset="0"/>
              <a:buAutoNum type="arabicPeriod"/>
            </a:pPr>
            <a:r>
              <a:rPr lang="en-US" b="1" dirty="0" err="1">
                <a:latin typeface="Times New Roman" charset="0"/>
              </a:rPr>
              <a:t>Underpromise</a:t>
            </a:r>
            <a:r>
              <a:rPr lang="en-US" b="1" dirty="0">
                <a:latin typeface="Times New Roman" charset="0"/>
              </a:rPr>
              <a:t> - </a:t>
            </a:r>
            <a:r>
              <a:rPr lang="en-US" b="1" dirty="0" err="1">
                <a:latin typeface="Times New Roman" charset="0"/>
              </a:rPr>
              <a:t>Overdeliver</a:t>
            </a:r>
            <a:endParaRPr lang="en-US" b="1" dirty="0">
              <a:latin typeface="Times New Roman" charset="0"/>
            </a:endParaRPr>
          </a:p>
          <a:p>
            <a:pPr marL="609600" indent="-609600" eaLnBrk="1" hangingPunct="1">
              <a:lnSpc>
                <a:spcPct val="90000"/>
              </a:lnSpc>
              <a:buFont typeface="Arial" charset="0"/>
              <a:buAutoNum type="arabicPeriod"/>
            </a:pPr>
            <a:r>
              <a:rPr lang="en-US" b="1" dirty="0">
                <a:latin typeface="Times New Roman" charset="0"/>
              </a:rPr>
              <a:t>Systems, not just smiles</a:t>
            </a:r>
          </a:p>
          <a:p>
            <a:pPr marL="609600" indent="-609600" eaLnBrk="1" hangingPunct="1">
              <a:lnSpc>
                <a:spcPct val="90000"/>
              </a:lnSpc>
              <a:buFont typeface="Arial" charset="0"/>
              <a:buAutoNum type="arabicPeriod"/>
            </a:pPr>
            <a:r>
              <a:rPr lang="en-US" b="1" dirty="0">
                <a:latin typeface="Times New Roman" charset="0"/>
              </a:rPr>
              <a:t>Ask your customers what they Want</a:t>
            </a:r>
          </a:p>
          <a:p>
            <a:pPr marL="609600" indent="-609600" eaLnBrk="1" hangingPunct="1">
              <a:lnSpc>
                <a:spcPct val="90000"/>
              </a:lnSpc>
              <a:buFont typeface="Arial" charset="0"/>
              <a:buAutoNum type="arabicPeriod"/>
            </a:pPr>
            <a:r>
              <a:rPr lang="en-US" b="1" dirty="0">
                <a:latin typeface="Times New Roman" charset="0"/>
              </a:rPr>
              <a:t>Identify 3 things</a:t>
            </a:r>
          </a:p>
          <a:p>
            <a:pPr marL="609600" indent="-609600" eaLnBrk="1" hangingPunct="1">
              <a:lnSpc>
                <a:spcPct val="90000"/>
              </a:lnSpc>
              <a:buFont typeface="Arial" charset="0"/>
              <a:buAutoNum type="arabicPeriod"/>
            </a:pPr>
            <a:r>
              <a:rPr lang="en-US" b="1" dirty="0">
                <a:latin typeface="Times New Roman" charset="0"/>
              </a:rPr>
              <a:t>There</a:t>
            </a:r>
            <a:r>
              <a:rPr lang="ja-JP" altLang="en-US" b="1" dirty="0">
                <a:latin typeface="Times New Roman" charset="0"/>
              </a:rPr>
              <a:t>’</a:t>
            </a:r>
            <a:r>
              <a:rPr lang="en-US" b="1" dirty="0">
                <a:latin typeface="Times New Roman" charset="0"/>
              </a:rPr>
              <a:t>s no such thing as After hours</a:t>
            </a:r>
          </a:p>
          <a:p>
            <a:pPr marL="609600" indent="-609600">
              <a:buFont typeface="Wingdings" charset="0"/>
              <a:buNone/>
            </a:pPr>
            <a:endParaRPr lang="en-US" dirty="0">
              <a:latin typeface="Arial" charset="0"/>
            </a:endParaRP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296446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Times New Roman" charset="0"/>
                <a:ea typeface="ヒラギノ角ゴ ProN W3" charset="0"/>
                <a:cs typeface="ヒラギノ角ゴ ProN W3" charset="0"/>
              </a:rPr>
              <a:t>Philosophy</a:t>
            </a:r>
            <a:br>
              <a:rPr lang="en-US" b="1">
                <a:solidFill>
                  <a:schemeClr val="tx1"/>
                </a:solidFill>
                <a:latin typeface="Times New Roman" charset="0"/>
                <a:ea typeface="ヒラギノ角ゴ ProN W3" charset="0"/>
                <a:cs typeface="ヒラギノ角ゴ ProN W3" charset="0"/>
              </a:rPr>
            </a:br>
            <a:r>
              <a:rPr lang="en-US" b="1">
                <a:solidFill>
                  <a:schemeClr val="tx1"/>
                </a:solidFill>
                <a:latin typeface="Times New Roman" charset="0"/>
                <a:ea typeface="ヒラギノ角ゴ ProN W3" charset="0"/>
                <a:cs typeface="ヒラギノ角ゴ ProN W3" charset="0"/>
              </a:rPr>
              <a:t>If you</a:t>
            </a:r>
            <a:r>
              <a:rPr lang="ja-JP" altLang="en-US" b="1">
                <a:solidFill>
                  <a:schemeClr val="tx1"/>
                </a:solidFill>
                <a:latin typeface="Times New Roman" charset="0"/>
                <a:ea typeface="ヒラギノ角ゴ ProN W3" charset="0"/>
                <a:cs typeface="ヒラギノ角ゴ ProN W3" charset="0"/>
              </a:rPr>
              <a:t>’</a:t>
            </a:r>
            <a:r>
              <a:rPr lang="en-US" b="1">
                <a:solidFill>
                  <a:schemeClr val="tx1"/>
                </a:solidFill>
                <a:latin typeface="Times New Roman" charset="0"/>
                <a:ea typeface="ヒラギノ角ゴ ProN W3" charset="0"/>
                <a:cs typeface="ヒラギノ角ゴ ProN W3" charset="0"/>
              </a:rPr>
              <a:t>re good to your Customers</a:t>
            </a:r>
            <a:endParaRPr lang="en-US">
              <a:latin typeface="Arial" charset="0"/>
            </a:endParaRPr>
          </a:p>
        </p:txBody>
      </p:sp>
      <p:sp>
        <p:nvSpPr>
          <p:cNvPr id="3" name="Content Placeholder 2"/>
          <p:cNvSpPr>
            <a:spLocks noGrp="1"/>
          </p:cNvSpPr>
          <p:nvPr>
            <p:ph idx="1"/>
          </p:nvPr>
        </p:nvSpPr>
        <p:spPr/>
        <p:txBody>
          <a:bodyPr/>
          <a:lstStyle/>
          <a:p>
            <a:pPr marL="609600" indent="-609600" eaLnBrk="1" hangingPunct="1">
              <a:lnSpc>
                <a:spcPct val="90000"/>
              </a:lnSpc>
              <a:buFont typeface="Arial" charset="0"/>
              <a:buAutoNum type="arabicPeriod" startAt="6"/>
              <a:defRPr/>
            </a:pPr>
            <a:endParaRPr lang="en-US" b="1" dirty="0">
              <a:latin typeface="Times New Roman" pitchFamily="1" charset="0"/>
              <a:ea typeface="+mn-ea"/>
            </a:endParaRPr>
          </a:p>
          <a:p>
            <a:pPr marL="609600" indent="-609600" eaLnBrk="1" hangingPunct="1">
              <a:lnSpc>
                <a:spcPct val="90000"/>
              </a:lnSpc>
              <a:buFont typeface="Arial" charset="0"/>
              <a:buAutoNum type="arabicPeriod" startAt="6"/>
              <a:defRPr/>
            </a:pPr>
            <a:r>
              <a:rPr lang="en-US" b="1" dirty="0">
                <a:latin typeface="Times New Roman" pitchFamily="1" charset="0"/>
                <a:ea typeface="+mn-ea"/>
              </a:rPr>
              <a:t>Shop yourself</a:t>
            </a:r>
          </a:p>
          <a:p>
            <a:pPr marL="609600" indent="-609600" eaLnBrk="1" hangingPunct="1">
              <a:lnSpc>
                <a:spcPct val="90000"/>
              </a:lnSpc>
              <a:buFont typeface="Arial" charset="0"/>
              <a:buAutoNum type="arabicPeriod" startAt="6"/>
              <a:defRPr/>
            </a:pPr>
            <a:r>
              <a:rPr lang="en-US" b="1" dirty="0">
                <a:latin typeface="Times New Roman" pitchFamily="1" charset="0"/>
                <a:ea typeface="+mn-ea"/>
              </a:rPr>
              <a:t>Manners really are important</a:t>
            </a:r>
          </a:p>
          <a:p>
            <a:pPr marL="609600" indent="-609600" eaLnBrk="1" hangingPunct="1">
              <a:lnSpc>
                <a:spcPct val="90000"/>
              </a:lnSpc>
              <a:buFont typeface="Arial" charset="0"/>
              <a:buAutoNum type="arabicPeriod" startAt="6"/>
              <a:defRPr/>
            </a:pPr>
            <a:r>
              <a:rPr lang="en-US" b="1" dirty="0">
                <a:latin typeface="Times New Roman" pitchFamily="1" charset="0"/>
                <a:ea typeface="+mn-ea"/>
              </a:rPr>
              <a:t>Make sure Restrooms are immaculate</a:t>
            </a:r>
          </a:p>
          <a:p>
            <a:pPr marL="609600" indent="-609600" eaLnBrk="1" hangingPunct="1">
              <a:lnSpc>
                <a:spcPct val="90000"/>
              </a:lnSpc>
              <a:buFont typeface="Arial" charset="0"/>
              <a:buAutoNum type="arabicPeriod" startAt="6"/>
              <a:defRPr/>
            </a:pPr>
            <a:r>
              <a:rPr lang="en-US" b="1" dirty="0">
                <a:latin typeface="Times New Roman" pitchFamily="1" charset="0"/>
                <a:ea typeface="+mn-ea"/>
              </a:rPr>
              <a:t>Look for customer service ideas to Borrow</a:t>
            </a:r>
          </a:p>
          <a:p>
            <a:pPr marL="609600" indent="-609600" eaLnBrk="1" hangingPunct="1">
              <a:lnSpc>
                <a:spcPct val="90000"/>
              </a:lnSpc>
              <a:buFont typeface="Arial" charset="0"/>
              <a:buAutoNum type="arabicPeriod" startAt="6"/>
              <a:defRPr/>
            </a:pPr>
            <a:r>
              <a:rPr lang="en-US" b="1" dirty="0">
                <a:latin typeface="Times New Roman" pitchFamily="1" charset="0"/>
                <a:ea typeface="+mn-ea"/>
              </a:rPr>
              <a:t>Celebrate successes</a:t>
            </a:r>
          </a:p>
          <a:p>
            <a:pPr>
              <a:buFont typeface="Wingdings" pitchFamily="1" charset="2"/>
              <a:buNone/>
              <a:defRPr/>
            </a:pPr>
            <a:endParaRPr lang="en-US" dirty="0">
              <a:ea typeface="+mn-ea"/>
            </a:endParaRP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8021326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9571" name="Rectangle 2"/>
          <p:cNvSpPr>
            <a:spLocks noGrp="1" noRot="1" noChangeArrowheads="1"/>
          </p:cNvSpPr>
          <p:nvPr>
            <p:ph type="title"/>
          </p:nvPr>
        </p:nvSpPr>
        <p:spPr/>
        <p:txBody>
          <a:bodyPr/>
          <a:lstStyle/>
          <a:p>
            <a:pPr eaLnBrk="1" hangingPunct="1"/>
            <a:r>
              <a:rPr lang="en-US" sz="4300" b="1">
                <a:solidFill>
                  <a:schemeClr val="tx1"/>
                </a:solidFill>
                <a:latin typeface="Times New Roman" charset="0"/>
                <a:ea typeface="ヒラギノ角ゴ ProN W3" charset="0"/>
                <a:cs typeface="ヒラギノ角ゴ ProN W3" charset="0"/>
              </a:rPr>
              <a:t>Providing Better Customer Service</a:t>
            </a:r>
            <a:endParaRPr lang="en-US" b="1">
              <a:solidFill>
                <a:schemeClr val="tx1"/>
              </a:solidFill>
              <a:latin typeface="Times New Roman" charset="0"/>
              <a:ea typeface="ヒラギノ角ゴ ProN W3" charset="0"/>
              <a:cs typeface="ヒラギノ角ゴ ProN W3" charset="0"/>
            </a:endParaRPr>
          </a:p>
        </p:txBody>
      </p:sp>
      <p:sp>
        <p:nvSpPr>
          <p:cNvPr id="109572" name="Rectangle 3"/>
          <p:cNvSpPr>
            <a:spLocks noGrp="1" noRot="1" noChangeArrowheads="1"/>
          </p:cNvSpPr>
          <p:nvPr>
            <p:ph type="body" idx="1"/>
          </p:nvPr>
        </p:nvSpPr>
        <p:spPr/>
        <p:txBody>
          <a:bodyPr/>
          <a:lstStyle/>
          <a:p>
            <a:pPr marL="609600" indent="-609600" eaLnBrk="1" hangingPunct="1">
              <a:lnSpc>
                <a:spcPct val="90000"/>
              </a:lnSpc>
              <a:buFont typeface="Wingdings" charset="0"/>
              <a:buNone/>
            </a:pPr>
            <a:endParaRPr lang="en-US" sz="2800" b="1">
              <a:latin typeface="Times New Roman" charset="0"/>
            </a:endParaRPr>
          </a:p>
          <a:p>
            <a:pPr marL="609600" indent="-609600" eaLnBrk="1" hangingPunct="1">
              <a:lnSpc>
                <a:spcPct val="90000"/>
              </a:lnSpc>
              <a:buFont typeface="Arial" charset="0"/>
              <a:buAutoNum type="arabicPeriod"/>
            </a:pPr>
            <a:r>
              <a:rPr lang="en-US" sz="3000" b="1">
                <a:latin typeface="Times New Roman" charset="0"/>
              </a:rPr>
              <a:t>Determine how </a:t>
            </a:r>
            <a:r>
              <a:rPr lang="en-US" sz="3000" b="1" u="sng">
                <a:latin typeface="Times New Roman" charset="0"/>
              </a:rPr>
              <a:t>Good</a:t>
            </a:r>
            <a:r>
              <a:rPr lang="en-US" sz="3000" b="1">
                <a:latin typeface="Times New Roman" charset="0"/>
              </a:rPr>
              <a:t> you want to be</a:t>
            </a:r>
          </a:p>
          <a:p>
            <a:pPr marL="609600" indent="-609600" eaLnBrk="1" hangingPunct="1">
              <a:lnSpc>
                <a:spcPct val="90000"/>
              </a:lnSpc>
              <a:buFont typeface="Arial" charset="0"/>
              <a:buAutoNum type="arabicPeriod"/>
            </a:pPr>
            <a:r>
              <a:rPr lang="en-US" sz="3000" b="1" u="sng">
                <a:latin typeface="Times New Roman" charset="0"/>
              </a:rPr>
              <a:t>Customer’</a:t>
            </a:r>
            <a:r>
              <a:rPr lang="en-US" altLang="ja-JP" sz="3000" b="1" u="sng">
                <a:latin typeface="Times New Roman" charset="0"/>
              </a:rPr>
              <a:t>s Point of View</a:t>
            </a:r>
          </a:p>
          <a:p>
            <a:pPr marL="609600" indent="-609600" eaLnBrk="1" hangingPunct="1">
              <a:lnSpc>
                <a:spcPct val="90000"/>
              </a:lnSpc>
              <a:buFont typeface="Arial" charset="0"/>
              <a:buAutoNum type="arabicPeriod"/>
            </a:pPr>
            <a:r>
              <a:rPr lang="en-US" sz="3000" b="1">
                <a:latin typeface="Times New Roman" charset="0"/>
              </a:rPr>
              <a:t>Quantify the </a:t>
            </a:r>
            <a:r>
              <a:rPr lang="en-US" sz="3000" b="1" u="sng">
                <a:latin typeface="Times New Roman" charset="0"/>
              </a:rPr>
              <a:t>Lifetime Value</a:t>
            </a:r>
            <a:r>
              <a:rPr lang="en-US" sz="3000" b="1">
                <a:latin typeface="Times New Roman" charset="0"/>
              </a:rPr>
              <a:t> of a customer</a:t>
            </a:r>
          </a:p>
          <a:p>
            <a:pPr marL="609600" indent="-609600" eaLnBrk="1" hangingPunct="1">
              <a:lnSpc>
                <a:spcPct val="90000"/>
              </a:lnSpc>
              <a:buFont typeface="Arial" charset="0"/>
              <a:buAutoNum type="arabicPeriod"/>
            </a:pPr>
            <a:r>
              <a:rPr lang="en-US" sz="3000" b="1">
                <a:latin typeface="Times New Roman" charset="0"/>
              </a:rPr>
              <a:t>People who deal with customers  - </a:t>
            </a:r>
            <a:r>
              <a:rPr lang="en-US" sz="3000" b="1" u="sng">
                <a:latin typeface="Times New Roman" charset="0"/>
              </a:rPr>
              <a:t>Authority</a:t>
            </a:r>
          </a:p>
          <a:p>
            <a:pPr marL="609600" indent="-609600" eaLnBrk="1" hangingPunct="1">
              <a:lnSpc>
                <a:spcPct val="90000"/>
              </a:lnSpc>
              <a:buFont typeface="Arial" charset="0"/>
              <a:buAutoNum type="arabicPeriod"/>
            </a:pPr>
            <a:r>
              <a:rPr lang="en-US" sz="3000" b="1">
                <a:latin typeface="Times New Roman" charset="0"/>
              </a:rPr>
              <a:t>Is this something a </a:t>
            </a:r>
            <a:r>
              <a:rPr lang="en-US" sz="3000" b="1" u="sng">
                <a:latin typeface="Times New Roman" charset="0"/>
              </a:rPr>
              <a:t>Friend</a:t>
            </a:r>
            <a:r>
              <a:rPr lang="en-US" sz="3000" b="1">
                <a:latin typeface="Times New Roman" charset="0"/>
              </a:rPr>
              <a:t> would charge for?</a:t>
            </a:r>
            <a:r>
              <a:rPr lang="en-US" sz="2800" b="1">
                <a:latin typeface="Times New Roman" charset="0"/>
              </a:rPr>
              <a:t> </a:t>
            </a:r>
          </a:p>
        </p:txBody>
      </p:sp>
    </p:spTree>
    <p:extLst>
      <p:ext uri="{BB962C8B-B14F-4D97-AF65-F5344CB8AC3E}">
        <p14:creationId xmlns:p14="http://schemas.microsoft.com/office/powerpoint/2010/main" val="2868533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1619" name="Rectangle 2"/>
          <p:cNvSpPr>
            <a:spLocks noGrp="1" noRot="1" noChangeArrowheads="1"/>
          </p:cNvSpPr>
          <p:nvPr>
            <p:ph type="title"/>
          </p:nvPr>
        </p:nvSpPr>
        <p:spPr/>
        <p:txBody>
          <a:bodyPr/>
          <a:lstStyle/>
          <a:p>
            <a:pPr eaLnBrk="1" hangingPunct="1"/>
            <a:r>
              <a:rPr lang="en-US" sz="4300" b="1">
                <a:solidFill>
                  <a:schemeClr val="tx1"/>
                </a:solidFill>
                <a:latin typeface="Times New Roman" charset="0"/>
                <a:ea typeface="ヒラギノ角ゴ ProN W3" charset="0"/>
                <a:cs typeface="ヒラギノ角ゴ ProN W3" charset="0"/>
              </a:rPr>
              <a:t>Providing Better Customer Service</a:t>
            </a:r>
            <a:endParaRPr lang="en-US" b="1">
              <a:solidFill>
                <a:schemeClr val="tx1"/>
              </a:solidFill>
              <a:latin typeface="Times New Roman" charset="0"/>
              <a:ea typeface="ヒラギノ角ゴ ProN W3" charset="0"/>
              <a:cs typeface="ヒラギノ角ゴ ProN W3" charset="0"/>
            </a:endParaRPr>
          </a:p>
        </p:txBody>
      </p:sp>
      <p:sp>
        <p:nvSpPr>
          <p:cNvPr id="144387" name="Rectangle 3"/>
          <p:cNvSpPr>
            <a:spLocks noGrp="1" noRot="1" noChangeArrowheads="1"/>
          </p:cNvSpPr>
          <p:nvPr>
            <p:ph type="body" idx="1"/>
          </p:nvPr>
        </p:nvSpPr>
        <p:spPr/>
        <p:txBody>
          <a:bodyPr/>
          <a:lstStyle/>
          <a:p>
            <a:pPr marL="609600" indent="-609600" eaLnBrk="1" hangingPunct="1">
              <a:lnSpc>
                <a:spcPct val="90000"/>
              </a:lnSpc>
              <a:buFont typeface="Wingdings" pitchFamily="1" charset="2"/>
              <a:buNone/>
              <a:defRPr/>
            </a:pPr>
            <a:endParaRPr lang="en-US" sz="2800" b="1" dirty="0">
              <a:latin typeface="Times New Roman" pitchFamily="1" charset="0"/>
              <a:ea typeface="+mn-ea"/>
              <a:cs typeface="+mn-cs"/>
            </a:endParaRPr>
          </a:p>
          <a:p>
            <a:pPr marL="609600" indent="-609600" eaLnBrk="1" hangingPunct="1">
              <a:lnSpc>
                <a:spcPct val="90000"/>
              </a:lnSpc>
              <a:buFont typeface="Arial" charset="0"/>
              <a:buAutoNum type="arabicPeriod" startAt="6"/>
              <a:defRPr/>
            </a:pPr>
            <a:r>
              <a:rPr lang="en-US" sz="3000" b="1" dirty="0">
                <a:latin typeface="Times New Roman" pitchFamily="1" charset="0"/>
                <a:ea typeface="+mn-ea"/>
                <a:cs typeface="+mn-cs"/>
              </a:rPr>
              <a:t>When things gone wrong - </a:t>
            </a:r>
            <a:r>
              <a:rPr lang="en-US" sz="3000" b="1" u="sng" dirty="0">
                <a:latin typeface="Times New Roman" pitchFamily="1" charset="0"/>
                <a:ea typeface="+mn-ea"/>
                <a:cs typeface="+mn-cs"/>
              </a:rPr>
              <a:t>Apologize</a:t>
            </a:r>
            <a:r>
              <a:rPr lang="en-US" sz="3000" b="1" dirty="0">
                <a:latin typeface="Times New Roman" pitchFamily="1" charset="0"/>
                <a:ea typeface="+mn-ea"/>
                <a:cs typeface="+mn-cs"/>
              </a:rPr>
              <a:t> and </a:t>
            </a:r>
            <a:r>
              <a:rPr lang="en-US" sz="3000" b="1" u="sng" dirty="0">
                <a:latin typeface="Times New Roman" pitchFamily="1" charset="0"/>
                <a:ea typeface="+mn-ea"/>
                <a:cs typeface="+mn-cs"/>
              </a:rPr>
              <a:t>Fix</a:t>
            </a:r>
          </a:p>
          <a:p>
            <a:pPr marL="609600" indent="-609600" eaLnBrk="1" hangingPunct="1">
              <a:lnSpc>
                <a:spcPct val="90000"/>
              </a:lnSpc>
              <a:buFont typeface="Arial" charset="0"/>
              <a:buAutoNum type="arabicPeriod" startAt="6"/>
              <a:defRPr/>
            </a:pPr>
            <a:r>
              <a:rPr lang="en-US" sz="3000" b="1" dirty="0">
                <a:latin typeface="Times New Roman" pitchFamily="1" charset="0"/>
                <a:ea typeface="+mn-ea"/>
                <a:cs typeface="+mn-cs"/>
              </a:rPr>
              <a:t>Explain to customers </a:t>
            </a:r>
            <a:r>
              <a:rPr lang="en-US" sz="3000" b="1" u="sng" dirty="0">
                <a:latin typeface="Times New Roman" pitchFamily="1" charset="0"/>
                <a:ea typeface="+mn-ea"/>
                <a:cs typeface="+mn-cs"/>
              </a:rPr>
              <a:t>How</a:t>
            </a:r>
            <a:r>
              <a:rPr lang="en-US" sz="3000" b="1" dirty="0">
                <a:latin typeface="Times New Roman" pitchFamily="1" charset="0"/>
                <a:ea typeface="+mn-ea"/>
                <a:cs typeface="+mn-cs"/>
              </a:rPr>
              <a:t> you do things</a:t>
            </a:r>
          </a:p>
          <a:p>
            <a:pPr marL="609600" indent="-609600" eaLnBrk="1" hangingPunct="1">
              <a:lnSpc>
                <a:spcPct val="90000"/>
              </a:lnSpc>
              <a:buFont typeface="Arial" charset="0"/>
              <a:buAutoNum type="arabicPeriod" startAt="6"/>
              <a:defRPr/>
            </a:pPr>
            <a:r>
              <a:rPr lang="en-US" sz="3000" b="1" dirty="0">
                <a:latin typeface="Times New Roman" pitchFamily="1" charset="0"/>
                <a:ea typeface="+mn-ea"/>
                <a:cs typeface="+mn-cs"/>
              </a:rPr>
              <a:t>Hire the </a:t>
            </a:r>
            <a:r>
              <a:rPr lang="en-US" sz="3000" b="1" u="sng" dirty="0">
                <a:latin typeface="Times New Roman" pitchFamily="1" charset="0"/>
                <a:ea typeface="+mn-ea"/>
                <a:cs typeface="+mn-cs"/>
              </a:rPr>
              <a:t>Best</a:t>
            </a:r>
            <a:r>
              <a:rPr lang="en-US" sz="3000" b="1" dirty="0">
                <a:latin typeface="Times New Roman" pitchFamily="1" charset="0"/>
                <a:ea typeface="+mn-ea"/>
                <a:cs typeface="+mn-cs"/>
              </a:rPr>
              <a:t> people</a:t>
            </a:r>
          </a:p>
          <a:p>
            <a:pPr marL="609600" indent="-609600" eaLnBrk="1" hangingPunct="1">
              <a:lnSpc>
                <a:spcPct val="90000"/>
              </a:lnSpc>
              <a:buFont typeface="Arial" charset="0"/>
              <a:buAutoNum type="arabicPeriod" startAt="6"/>
              <a:defRPr/>
            </a:pPr>
            <a:r>
              <a:rPr lang="en-US" sz="3000" b="1" dirty="0">
                <a:latin typeface="Times New Roman" pitchFamily="1" charset="0"/>
                <a:ea typeface="+mn-ea"/>
                <a:cs typeface="+mn-cs"/>
              </a:rPr>
              <a:t>Talk about your </a:t>
            </a:r>
            <a:r>
              <a:rPr lang="en-US" sz="3000" b="1" u="sng" dirty="0">
                <a:latin typeface="Times New Roman" pitchFamily="1" charset="0"/>
                <a:ea typeface="+mn-ea"/>
                <a:cs typeface="+mn-cs"/>
              </a:rPr>
              <a:t>Heroes</a:t>
            </a:r>
            <a:r>
              <a:rPr lang="en-US" sz="3000" b="1" dirty="0">
                <a:latin typeface="Times New Roman" pitchFamily="1" charset="0"/>
                <a:ea typeface="+mn-ea"/>
                <a:cs typeface="+mn-cs"/>
              </a:rPr>
              <a:t> and </a:t>
            </a:r>
            <a:r>
              <a:rPr lang="en-US" sz="3000" b="1" u="sng" dirty="0">
                <a:latin typeface="Times New Roman" pitchFamily="1" charset="0"/>
                <a:ea typeface="+mn-ea"/>
                <a:cs typeface="+mn-cs"/>
              </a:rPr>
              <a:t>Heroines</a:t>
            </a:r>
          </a:p>
          <a:p>
            <a:pPr marL="609600" indent="-609600" eaLnBrk="1" hangingPunct="1">
              <a:lnSpc>
                <a:spcPct val="90000"/>
              </a:lnSpc>
              <a:buFont typeface="Arial" charset="0"/>
              <a:buAutoNum type="arabicPeriod" startAt="6"/>
              <a:defRPr/>
            </a:pPr>
            <a:r>
              <a:rPr lang="en-US" sz="3000" b="1" u="sng" dirty="0">
                <a:latin typeface="Times New Roman" pitchFamily="1" charset="0"/>
                <a:ea typeface="+mn-ea"/>
                <a:cs typeface="+mn-cs"/>
              </a:rPr>
              <a:t>Measure Performance</a:t>
            </a:r>
            <a:r>
              <a:rPr lang="en-US" sz="2800" b="1" dirty="0">
                <a:latin typeface="Times New Roman" pitchFamily="1" charset="0"/>
                <a:ea typeface="+mn-ea"/>
                <a:cs typeface="+mn-cs"/>
              </a:rPr>
              <a:t> </a:t>
            </a:r>
          </a:p>
        </p:txBody>
      </p:sp>
    </p:spTree>
    <p:extLst>
      <p:ext uri="{BB962C8B-B14F-4D97-AF65-F5344CB8AC3E}">
        <p14:creationId xmlns:p14="http://schemas.microsoft.com/office/powerpoint/2010/main" val="41656169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A65E-14F4-AE4F-9AF3-13FDA70B45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62AF43-61BE-3541-9D16-BB1AE4451078}"/>
              </a:ext>
            </a:extLst>
          </p:cNvPr>
          <p:cNvSpPr>
            <a:spLocks noGrp="1"/>
          </p:cNvSpPr>
          <p:nvPr>
            <p:ph idx="1"/>
          </p:nvPr>
        </p:nvSpPr>
        <p:spPr/>
        <p:txBody>
          <a:bodyPr/>
          <a:lstStyle/>
          <a:p>
            <a:pPr marL="650875" indent="-514350" algn="ctr" eaLnBrk="1" hangingPunct="1">
              <a:buFont typeface="Wingdings 2" charset="0"/>
              <a:buNone/>
            </a:pPr>
            <a:r>
              <a:rPr lang="en-US" dirty="0">
                <a:latin typeface="Times New Roman" charset="0"/>
                <a:cs typeface="Times New Roman" charset="0"/>
              </a:rPr>
              <a:t>In one minute I can change my attitude </a:t>
            </a:r>
          </a:p>
          <a:p>
            <a:pPr marL="650875" indent="-514350" algn="ctr" eaLnBrk="1" hangingPunct="1">
              <a:buFont typeface="Wingdings 2" charset="0"/>
              <a:buNone/>
            </a:pPr>
            <a:r>
              <a:rPr lang="en-US" dirty="0">
                <a:latin typeface="Times New Roman" charset="0"/>
                <a:cs typeface="Times New Roman" charset="0"/>
              </a:rPr>
              <a:t>and in that minute change my entire day.</a:t>
            </a:r>
          </a:p>
          <a:p>
            <a:pPr marL="650875" indent="-514350" algn="ctr" eaLnBrk="1" hangingPunct="1">
              <a:buFont typeface="Wingdings 2" charset="0"/>
              <a:buNone/>
            </a:pPr>
            <a:endParaRPr lang="en-US" dirty="0">
              <a:latin typeface="Times New Roman" charset="0"/>
              <a:cs typeface="Times New Roman" charset="0"/>
            </a:endParaRPr>
          </a:p>
          <a:p>
            <a:pPr marL="650875" indent="-514350" algn="ctr" eaLnBrk="1" hangingPunct="1">
              <a:buFont typeface="Wingdings 2" charset="0"/>
              <a:buNone/>
            </a:pPr>
            <a:r>
              <a:rPr lang="en-US" dirty="0">
                <a:latin typeface="Times New Roman" charset="0"/>
                <a:cs typeface="Times New Roman" charset="0"/>
              </a:rPr>
              <a:t> If I was an actor I get paid to play a role. </a:t>
            </a:r>
          </a:p>
          <a:p>
            <a:pPr marL="650875" indent="-514350" algn="ctr" eaLnBrk="1" hangingPunct="1">
              <a:buFont typeface="Wingdings 2" charset="0"/>
              <a:buNone/>
            </a:pPr>
            <a:r>
              <a:rPr lang="en-US" dirty="0">
                <a:latin typeface="Times New Roman" charset="0"/>
                <a:cs typeface="Times New Roman" charset="0"/>
              </a:rPr>
              <a:t>At work I get paid to play a role.</a:t>
            </a:r>
          </a:p>
          <a:p>
            <a:pPr marL="0" indent="0">
              <a:buNone/>
            </a:pPr>
            <a:endParaRPr lang="en-US" dirty="0"/>
          </a:p>
        </p:txBody>
      </p:sp>
      <p:sp>
        <p:nvSpPr>
          <p:cNvPr id="4" name="Date Placeholder 3">
            <a:extLst>
              <a:ext uri="{FF2B5EF4-FFF2-40B4-BE49-F238E27FC236}">
                <a16:creationId xmlns:a16="http://schemas.microsoft.com/office/drawing/2014/main" id="{B2F50EFC-10CE-F74D-B390-31126EE2C35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EAF67DD-5F7C-6C48-ABAF-5A927F040782}"/>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70524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4F75-4A07-3749-8AAE-5F1A975118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AE1B90-09AC-D544-B4AB-A9540C32734B}"/>
              </a:ext>
            </a:extLst>
          </p:cNvPr>
          <p:cNvSpPr>
            <a:spLocks noGrp="1"/>
          </p:cNvSpPr>
          <p:nvPr>
            <p:ph idx="1"/>
          </p:nvPr>
        </p:nvSpPr>
        <p:spPr>
          <a:xfrm>
            <a:off x="457200" y="1143001"/>
            <a:ext cx="8355013" cy="5102224"/>
          </a:xfrm>
        </p:spPr>
        <p:txBody>
          <a:bodyPr/>
          <a:lstStyle/>
          <a:p>
            <a:pPr marL="0" indent="0" algn="ctr">
              <a:buNone/>
            </a:pPr>
            <a:r>
              <a:rPr lang="en-US" b="1" dirty="0">
                <a:latin typeface="Times New Roman" panose="02020603050405020304" pitchFamily="18" charset="0"/>
                <a:cs typeface="Times New Roman" panose="02020603050405020304" pitchFamily="18" charset="0"/>
              </a:rPr>
              <a:t>If you would like additional information:</a:t>
            </a:r>
          </a:p>
          <a:p>
            <a:pPr marL="0" indent="0" algn="ctr">
              <a:buNone/>
            </a:pPr>
            <a:endParaRPr lang="en-US" sz="900"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hlinkClick r:id="rId2"/>
              </a:rPr>
              <a:t>kit@welchlin.com</a:t>
            </a:r>
            <a:r>
              <a:rPr lang="en-US" b="1" dirty="0">
                <a:latin typeface="Times New Roman" panose="02020603050405020304" pitchFamily="18" charset="0"/>
                <a:cs typeface="Times New Roman" panose="02020603050405020304" pitchFamily="18" charset="0"/>
              </a:rPr>
              <a:t>   </a:t>
            </a:r>
          </a:p>
          <a:p>
            <a:pPr marL="0" indent="0" algn="ctr">
              <a:buNone/>
            </a:pPr>
            <a:r>
              <a:rPr lang="en-US" b="1" dirty="0">
                <a:latin typeface="Times New Roman" panose="02020603050405020304" pitchFamily="18" charset="0"/>
                <a:cs typeface="Times New Roman" panose="02020603050405020304" pitchFamily="18" charset="0"/>
                <a:hlinkClick r:id="rId3"/>
              </a:rPr>
              <a:t>kit@seminarsonstress.com</a:t>
            </a:r>
            <a:endParaRPr lang="en-US" b="1" dirty="0">
              <a:latin typeface="Times New Roman" panose="02020603050405020304" pitchFamily="18" charset="0"/>
              <a:cs typeface="Times New Roman" panose="02020603050405020304" pitchFamily="18" charset="0"/>
            </a:endParaRPr>
          </a:p>
          <a:p>
            <a:pPr marL="0" indent="0" algn="ctr">
              <a:buNone/>
            </a:pPr>
            <a:endParaRPr lang="en-US" sz="900" b="1" dirty="0">
              <a:latin typeface="Times New Roman" panose="02020603050405020304" pitchFamily="18" charset="0"/>
              <a:cs typeface="Times New Roman" panose="02020603050405020304" pitchFamily="18" charset="0"/>
            </a:endParaRPr>
          </a:p>
          <a:p>
            <a:pPr marL="0" indent="0" algn="ctr">
              <a:buNone/>
            </a:pPr>
            <a:r>
              <a:rPr lang="en-US" b="1" dirty="0" err="1">
                <a:latin typeface="Times New Roman" panose="02020603050405020304" pitchFamily="18" charset="0"/>
                <a:cs typeface="Times New Roman" panose="02020603050405020304" pitchFamily="18" charset="0"/>
              </a:rPr>
              <a:t>Youtube</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kitwelchlin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Youtube</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SeminarsOnStress</a:t>
            </a:r>
            <a:endParaRPr lang="en-US" b="1" dirty="0">
              <a:latin typeface="Times New Roman" panose="02020603050405020304" pitchFamily="18" charset="0"/>
              <a:cs typeface="Times New Roman" panose="02020603050405020304" pitchFamily="18" charset="0"/>
            </a:endParaRPr>
          </a:p>
          <a:p>
            <a:pPr marL="0" indent="0" algn="ctr">
              <a:buNone/>
            </a:pPr>
            <a:endParaRPr lang="en-US" sz="1050"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hlinkClick r:id="rId4"/>
              </a:rPr>
              <a:t>www.welchlin.com</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5"/>
              </a:rPr>
              <a:t>www.SeminarsOnStress.com</a:t>
            </a: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D75254D-5F93-ED4B-A780-E1990487606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6DD8313-B72E-E54B-B00C-5C3EA7BCDCA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80786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8306" name="Rectangle 2"/>
          <p:cNvSpPr>
            <a:spLocks noGrp="1" noRot="1" noChangeArrowheads="1"/>
          </p:cNvSpPr>
          <p:nvPr>
            <p:ph type="title"/>
          </p:nvPr>
        </p:nvSpPr>
        <p:spPr/>
        <p:txBody>
          <a:bodyPr/>
          <a:lstStyle/>
          <a:p>
            <a:pPr eaLnBrk="1" hangingPunct="1">
              <a:defRPr/>
            </a:pPr>
            <a:endParaRPr lang="en-US" dirty="0">
              <a:ea typeface="+mj-ea"/>
              <a:cs typeface="+mj-cs"/>
            </a:endParaRPr>
          </a:p>
        </p:txBody>
      </p:sp>
      <p:sp>
        <p:nvSpPr>
          <p:cNvPr id="98307" name="Rectangle 3"/>
          <p:cNvSpPr>
            <a:spLocks noGrp="1" noRot="1" noChangeArrowheads="1"/>
          </p:cNvSpPr>
          <p:nvPr>
            <p:ph type="body" idx="1"/>
          </p:nvPr>
        </p:nvSpPr>
        <p:spPr/>
        <p:txBody>
          <a:bodyPr/>
          <a:lstStyle/>
          <a:p>
            <a:pPr eaLnBrk="1" hangingPunct="1">
              <a:buFont typeface="Wingdings" pitchFamily="1" charset="2"/>
              <a:buChar char="§"/>
              <a:defRPr/>
            </a:pPr>
            <a:endParaRPr lang="en-US" dirty="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266" name="Rectangle 2"/>
          <p:cNvSpPr>
            <a:spLocks noGrp="1" noRot="1" noChangeArrowheads="1"/>
          </p:cNvSpPr>
          <p:nvPr>
            <p:ph type="title"/>
          </p:nvPr>
        </p:nvSpPr>
        <p:spPr/>
        <p:txBody>
          <a:bodyPr/>
          <a:lstStyle/>
          <a:p>
            <a:pPr eaLnBrk="1" hangingPunct="1">
              <a:defRPr/>
            </a:pPr>
            <a:r>
              <a:rPr lang="en-US" b="1" dirty="0">
                <a:solidFill>
                  <a:schemeClr val="tx1"/>
                </a:solidFill>
                <a:latin typeface="Times New Roman" pitchFamily="1" charset="0"/>
                <a:ea typeface="+mj-ea"/>
                <a:cs typeface="+mj-cs"/>
              </a:rPr>
              <a:t>Who Are Our Customers?</a:t>
            </a:r>
          </a:p>
        </p:txBody>
      </p:sp>
      <p:sp>
        <p:nvSpPr>
          <p:cNvPr id="11267" name="Rectangle 3"/>
          <p:cNvSpPr>
            <a:spLocks noGrp="1" noRot="1" noChangeArrowheads="1"/>
          </p:cNvSpPr>
          <p:nvPr>
            <p:ph type="body" idx="1"/>
          </p:nvPr>
        </p:nvSpPr>
        <p:spPr>
          <a:xfrm>
            <a:off x="301625" y="1676400"/>
            <a:ext cx="8540750" cy="4800600"/>
          </a:xfrm>
        </p:spPr>
        <p:txBody>
          <a:bodyPr/>
          <a:lstStyle/>
          <a:p>
            <a:pPr eaLnBrk="1" hangingPunct="1">
              <a:buFont typeface="Wingdings" pitchFamily="1" charset="2"/>
              <a:buNone/>
              <a:defRPr/>
            </a:pPr>
            <a:r>
              <a:rPr lang="en-US" dirty="0">
                <a:latin typeface="Times New Roman" pitchFamily="1" charset="0"/>
                <a:ea typeface="+mn-ea"/>
                <a:cs typeface="+mn-cs"/>
              </a:rPr>
              <a:t>	</a:t>
            </a:r>
            <a:r>
              <a:rPr lang="en-US" sz="4400" b="1" dirty="0">
                <a:latin typeface="Times New Roman" pitchFamily="1" charset="0"/>
                <a:ea typeface="+mn-ea"/>
                <a:cs typeface="+mn-cs"/>
              </a:rPr>
              <a:t>	</a:t>
            </a:r>
          </a:p>
          <a:p>
            <a:pPr eaLnBrk="1" hangingPunct="1">
              <a:buFont typeface="Wingdings" pitchFamily="1" charset="2"/>
              <a:buNone/>
              <a:defRPr/>
            </a:pPr>
            <a:r>
              <a:rPr lang="en-US" sz="4400" b="1" dirty="0">
                <a:latin typeface="Times New Roman" pitchFamily="1" charset="0"/>
                <a:ea typeface="+mn-ea"/>
                <a:cs typeface="+mn-cs"/>
              </a:rPr>
              <a:t>		External?</a:t>
            </a:r>
          </a:p>
          <a:p>
            <a:pPr eaLnBrk="1" hangingPunct="1">
              <a:buFont typeface="Wingdings" pitchFamily="1" charset="2"/>
              <a:buNone/>
              <a:defRPr/>
            </a:pPr>
            <a:endParaRPr lang="en-US" sz="2000" b="1" dirty="0">
              <a:latin typeface="Times New Roman" pitchFamily="1" charset="0"/>
              <a:ea typeface="+mn-ea"/>
              <a:cs typeface="+mn-cs"/>
            </a:endParaRPr>
          </a:p>
          <a:p>
            <a:pPr eaLnBrk="1" hangingPunct="1">
              <a:buFont typeface="Wingdings" pitchFamily="1" charset="2"/>
              <a:buNone/>
              <a:defRPr/>
            </a:pPr>
            <a:r>
              <a:rPr lang="en-US" sz="4400" b="1" dirty="0">
                <a:latin typeface="Times New Roman" pitchFamily="1" charset="0"/>
                <a:ea typeface="+mn-ea"/>
                <a:cs typeface="+mn-cs"/>
              </a:rPr>
              <a:t>		Internal?</a:t>
            </a:r>
          </a:p>
        </p:txBody>
      </p:sp>
    </p:spTree>
    <p:extLst>
      <p:ext uri="{BB962C8B-B14F-4D97-AF65-F5344CB8AC3E}">
        <p14:creationId xmlns:p14="http://schemas.microsoft.com/office/powerpoint/2010/main" val="52528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247A-9F0E-BE46-A5A8-62B7BC378C9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01CF46F4-0844-4443-8761-9FA21A123C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701" y="457200"/>
            <a:ext cx="6362435" cy="4953000"/>
          </a:xfrm>
        </p:spPr>
      </p:pic>
      <p:sp>
        <p:nvSpPr>
          <p:cNvPr id="4" name="Date Placeholder 3">
            <a:extLst>
              <a:ext uri="{FF2B5EF4-FFF2-40B4-BE49-F238E27FC236}">
                <a16:creationId xmlns:a16="http://schemas.microsoft.com/office/drawing/2014/main" id="{B10F5DE1-B3D9-0F49-A878-A89B45C3D6C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C445A2D-26BD-F341-985E-79B713FB2B4C}"/>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73584405"/>
      </p:ext>
    </p:extLst>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3">
        <a:dk1>
          <a:srgbClr val="4D4D4D"/>
        </a:dk1>
        <a:lt1>
          <a:srgbClr val="FFFFFF"/>
        </a:lt1>
        <a:dk2>
          <a:srgbClr val="000092"/>
        </a:dk2>
        <a:lt2>
          <a:srgbClr val="FFFFFF"/>
        </a:lt2>
        <a:accent1>
          <a:srgbClr val="FF66FF"/>
        </a:accent1>
        <a:accent2>
          <a:srgbClr val="666699"/>
        </a:accent2>
        <a:accent3>
          <a:srgbClr val="AAAAC7"/>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4">
        <a:dk1>
          <a:srgbClr val="4F4F77"/>
        </a:dk1>
        <a:lt1>
          <a:srgbClr val="FFFFFF"/>
        </a:lt1>
        <a:dk2>
          <a:srgbClr val="000092"/>
        </a:dk2>
        <a:lt2>
          <a:srgbClr val="F3F3FF"/>
        </a:lt2>
        <a:accent1>
          <a:srgbClr val="5D5D8B"/>
        </a:accent1>
        <a:accent2>
          <a:srgbClr val="66CCFF"/>
        </a:accent2>
        <a:accent3>
          <a:srgbClr val="AAAAC7"/>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2004:Templates:Presentations:Designs:Clouds</Template>
  <TotalTime>2040</TotalTime>
  <Words>2664</Words>
  <Application>Microsoft Macintosh PowerPoint</Application>
  <PresentationFormat>On-screen Show (4:3)</PresentationFormat>
  <Paragraphs>453</Paragraphs>
  <Slides>79</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ＭＳ Ｐゴシック</vt:lpstr>
      <vt:lpstr>ヒラギノ角ゴ ProN W3</vt:lpstr>
      <vt:lpstr>Arial</vt:lpstr>
      <vt:lpstr>Times New Roman</vt:lpstr>
      <vt:lpstr>Wingdings</vt:lpstr>
      <vt:lpstr>Wingdings 2</vt:lpstr>
      <vt:lpstr>Clouds</vt:lpstr>
      <vt:lpstr>Florida Association of Chamber Professionals</vt:lpstr>
      <vt:lpstr> </vt:lpstr>
      <vt:lpstr>PowerPoint Presentation</vt:lpstr>
      <vt:lpstr>PowerPoint Presentation</vt:lpstr>
      <vt:lpstr>PowerPoint Presentation</vt:lpstr>
      <vt:lpstr>PowerPoint Presentation</vt:lpstr>
      <vt:lpstr>When You Are the Customer</vt:lpstr>
      <vt:lpstr>Who Are Our Customers?</vt:lpstr>
      <vt:lpstr>PowerPoint Presentation</vt:lpstr>
      <vt:lpstr>PowerPoint Presentation</vt:lpstr>
      <vt:lpstr>PowerPoint Presentation</vt:lpstr>
      <vt:lpstr>PowerPoint Presentation</vt:lpstr>
      <vt:lpstr> The Customer Service Model</vt:lpstr>
      <vt:lpstr>The Five Laws of Customer Service</vt:lpstr>
      <vt:lpstr>PowerPoint Presentation</vt:lpstr>
      <vt:lpstr>Contrasting Perceptions</vt:lpstr>
      <vt:lpstr>That’s a Transaction, Not an Experience</vt:lpstr>
      <vt:lpstr>The Five Laws of Customer Service</vt:lpstr>
      <vt:lpstr>PowerPoint Presentation</vt:lpstr>
      <vt:lpstr>Your Personal Brand</vt:lpstr>
      <vt:lpstr>Enhancing Your Personal Brand</vt:lpstr>
      <vt:lpstr>The Five Laws of Customer Service</vt:lpstr>
      <vt:lpstr>Effective Word Choice</vt:lpstr>
      <vt:lpstr>Effective Word Choice</vt:lpstr>
      <vt:lpstr>Effective Word Choice</vt:lpstr>
      <vt:lpstr>The Five Laws of Customer Service</vt:lpstr>
      <vt:lpstr>The Five Laws of Customer Service</vt:lpstr>
      <vt:lpstr>Four Intentions</vt:lpstr>
      <vt:lpstr>What If These Intentions Aren’t Fulfilled?</vt:lpstr>
      <vt:lpstr>What Could You Say So They Know:</vt:lpstr>
      <vt:lpstr> The Customer Service Model</vt:lpstr>
      <vt:lpstr>Identify &amp; Improve Your Points of Encounter</vt:lpstr>
      <vt:lpstr>Telephone Techniques</vt:lpstr>
      <vt:lpstr>PowerPoint Presentation</vt:lpstr>
      <vt:lpstr>Telephone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Telephone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 Service on the Phone</vt:lpstr>
      <vt:lpstr>Customer Service on the Phone</vt:lpstr>
      <vt:lpstr>Customer Service on the Phone</vt:lpstr>
      <vt:lpstr>“Will You Hold, Please?”</vt:lpstr>
      <vt:lpstr>Effective Telephone Interactions</vt:lpstr>
      <vt:lpstr>Complainers!  Our Most Valued Customers!</vt:lpstr>
      <vt:lpstr>LEAD Communicating with Complaining Customers</vt:lpstr>
      <vt:lpstr>LEAD</vt:lpstr>
      <vt:lpstr>LEAD</vt:lpstr>
      <vt:lpstr>LEAD</vt:lpstr>
      <vt:lpstr>LEAD</vt:lpstr>
      <vt:lpstr>LEAD Describe Behaviors and Script Responses</vt:lpstr>
      <vt:lpstr>Pick Your Strategy HQ/HS or LCP</vt:lpstr>
      <vt:lpstr>Pick Your Strategy HQ/HS or LCP</vt:lpstr>
      <vt:lpstr>Pick Your Strategy HQ/HS or LCP</vt:lpstr>
      <vt:lpstr>Philosophy If You’re Good to Your Customers</vt:lpstr>
      <vt:lpstr>Philosophy If you’re good to your Customers</vt:lpstr>
      <vt:lpstr>Providing Better Customer Service</vt:lpstr>
      <vt:lpstr>Providing Better Customer Service</vt:lpstr>
      <vt:lpstr>PowerPoint Presentation</vt:lpstr>
      <vt:lpstr>PowerPoint Presentation</vt:lpstr>
      <vt:lpstr>PowerPoint Presentation</vt:lpstr>
    </vt:vector>
  </TitlesOfParts>
  <Company>Kit  Welchlin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Member Effectiveness</dc:title>
  <dc:creator>Kit  Welchlin</dc:creator>
  <cp:lastModifiedBy>Kit Welchlin</cp:lastModifiedBy>
  <cp:revision>122</cp:revision>
  <dcterms:created xsi:type="dcterms:W3CDTF">2009-04-08T20:22:37Z</dcterms:created>
  <dcterms:modified xsi:type="dcterms:W3CDTF">2022-03-30T13:01:24Z</dcterms:modified>
</cp:coreProperties>
</file>